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3" r:id="rId11"/>
    <p:sldId id="267" r:id="rId12"/>
    <p:sldId id="269" r:id="rId13"/>
    <p:sldId id="270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8" r:id="rId22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B0D0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40" autoAdjust="0"/>
  </p:normalViewPr>
  <p:slideViewPr>
    <p:cSldViewPr>
      <p:cViewPr varScale="1">
        <p:scale>
          <a:sx n="127" d="100"/>
          <a:sy n="127" d="100"/>
        </p:scale>
        <p:origin x="-28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37579-BBE2-45D4-8F13-CCC38800754D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05E0F-C923-4AFA-AF8B-7C906F0ABDE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71530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ac848c4-3d8a-414c-94a3-c738b2e77686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Umjereni_poja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49090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vjezdarnica.com/mediji/skrinjica/sva-zemljina-gibanja-ii/2352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meteo.hr/sto-je-solsticij-i-zasto-se-zapravo-slavi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meteo.hr/jesenska-ravnodnevnica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meteo.hr/zimski-solsticij-stigla-i-kalendarska-zima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ciklopedija.hr/natuknica.aspx?ID=1750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ad.hr/lista/6/almanah/2/godisnja_doba.html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rposegames.com/game/toplinski-pojasevi-quiz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https://www.e-sfera.hr/dodatni-digitalni-sadrzaji/7ac848c4-3d8a-414c-94a3-c738b2e77686/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5E0F-C923-4AFA-AF8B-7C906F0ABDE8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58147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5E0F-C923-4AFA-AF8B-7C906F0ABDE8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4503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https://hr.wikipedia.org/wiki/Umjereni_pojas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5E0F-C923-4AFA-AF8B-7C906F0ABDE8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022887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http://www.enciklopedija.hr/natuknica.aspx?ID=49090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5E0F-C923-4AFA-AF8B-7C906F0ABDE8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7394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http://e-kako.geek.hr/znanost/astronomija/kako-se-mijenjaju-godisnja-doba/</a:t>
            </a:r>
          </a:p>
          <a:p>
            <a:endParaRPr lang="hr-HR" dirty="0" smtClean="0"/>
          </a:p>
          <a:p>
            <a:r>
              <a:rPr lang="hr-HR" dirty="0" smtClean="0"/>
              <a:t>http://www.pjesmicezadjecu.com/zasto-kako/kako-se-mijenjaju-godisnja-doba.html</a:t>
            </a:r>
          </a:p>
          <a:p>
            <a:endParaRPr lang="hr-HR" dirty="0" smtClean="0"/>
          </a:p>
          <a:p>
            <a:r>
              <a:rPr lang="hr-HR" dirty="0" smtClean="0"/>
              <a:t>http://www.aad.hr/lista/3/zanimljivosti/4/zasto_dolazi_do_izmjene_godisnjih_doba_.html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5E0F-C923-4AFA-AF8B-7C906F0ABDE8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9060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https://www.zvjezdarnica.com/mediji/skrinjica/sva-zemljina-gibanja-ii/2352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5E0F-C923-4AFA-AF8B-7C906F0ABDE8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83068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https://www.crometeo.hr/sto-je-solsticij-i-zasto-se-zapravo-slavi/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5E0F-C923-4AFA-AF8B-7C906F0ABDE8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92617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5E0F-C923-4AFA-AF8B-7C906F0ABDE8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36339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https://www.crometeo.hr/jesenska-ravnodnevnica/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5E0F-C923-4AFA-AF8B-7C906F0ABDE8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55946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https://www.crometeo.hr/zimski-solsticij-stigla-i-kalendarska-zima/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5E0F-C923-4AFA-AF8B-7C906F0ABDE8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4079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http://enciklopedija.hr/natuknica.aspx?ID=17508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http://www.aad.hr/lista/6/almanah/2/godisnja_doba.html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5E0F-C923-4AFA-AF8B-7C906F0ABDE8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66190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Toplinski pojasevi – kviz </a:t>
            </a:r>
            <a:r>
              <a:rPr lang="hr-HR" dirty="0" smtClean="0">
                <a:hlinkClick r:id="rId3"/>
              </a:rPr>
              <a:t>https://www.purposegames.com/game/toplinski-pojasevi-quiz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05E0F-C923-4AFA-AF8B-7C906F0ABDE8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38997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Godišnja </a:t>
            </a:r>
            <a:r>
              <a:rPr lang="hr-HR" dirty="0"/>
              <a:t>doba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Vrijeme i klima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8657" y="778198"/>
            <a:ext cx="5820047" cy="3816424"/>
          </a:xfrm>
          <a:prstGeom prst="rect">
            <a:avLst/>
          </a:prstGeom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131589"/>
            <a:ext cx="2674640" cy="3816425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Oko ekvatora – Sunčeve zrake padaju okomito cijele godine.</a:t>
            </a:r>
          </a:p>
          <a:p>
            <a:r>
              <a:rPr lang="hr-HR" dirty="0" smtClean="0"/>
              <a:t>Bliže </a:t>
            </a:r>
            <a:r>
              <a:rPr lang="hr-HR" dirty="0"/>
              <a:t>polovima – Sunčeve zrake padaju koso – slabije zagrijavanje.</a:t>
            </a:r>
          </a:p>
          <a:p>
            <a:endParaRPr lang="hr-HR" dirty="0"/>
          </a:p>
        </p:txBody>
      </p:sp>
      <p:sp>
        <p:nvSpPr>
          <p:cNvPr id="5" name="Rounded Rectangle 11"/>
          <p:cNvSpPr/>
          <p:nvPr/>
        </p:nvSpPr>
        <p:spPr>
          <a:xfrm>
            <a:off x="7066327" y="3795886"/>
            <a:ext cx="1403402" cy="5099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ounded Rectangle 13"/>
          <p:cNvSpPr/>
          <p:nvPr/>
        </p:nvSpPr>
        <p:spPr>
          <a:xfrm>
            <a:off x="4883104" y="930190"/>
            <a:ext cx="3704981" cy="5099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2332" y="813803"/>
            <a:ext cx="2859508" cy="40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883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Toplinski pojasevi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240361"/>
          </a:xfrm>
        </p:spPr>
        <p:txBody>
          <a:bodyPr>
            <a:normAutofit fontScale="77500" lnSpcReduction="20000"/>
          </a:bodyPr>
          <a:lstStyle/>
          <a:p>
            <a:r>
              <a:rPr lang="hr-HR" dirty="0"/>
              <a:t>Žarki pojas</a:t>
            </a:r>
          </a:p>
          <a:p>
            <a:pPr>
              <a:buFontTx/>
              <a:buChar char="-"/>
            </a:pPr>
            <a:r>
              <a:rPr lang="hr-HR" dirty="0"/>
              <a:t>Između sjeverne i južne obratnice</a:t>
            </a:r>
          </a:p>
          <a:p>
            <a:pPr>
              <a:buFontTx/>
              <a:buChar char="-"/>
            </a:pPr>
            <a:r>
              <a:rPr lang="hr-HR" dirty="0"/>
              <a:t>Sunčeve zrake padaju okomito dva puta godišnje</a:t>
            </a:r>
          </a:p>
          <a:p>
            <a:pPr>
              <a:buFontTx/>
              <a:buChar char="-"/>
            </a:pPr>
            <a:r>
              <a:rPr lang="hr-HR" dirty="0"/>
              <a:t>Cijele godine visoke </a:t>
            </a:r>
            <a:r>
              <a:rPr lang="hr-HR" dirty="0" smtClean="0"/>
              <a:t>temperature</a:t>
            </a:r>
          </a:p>
          <a:p>
            <a:pPr>
              <a:buFontTx/>
              <a:buChar char="-"/>
            </a:pPr>
            <a:r>
              <a:rPr lang="hr-HR" dirty="0" smtClean="0"/>
              <a:t>Male razlike u duljini dana i noći</a:t>
            </a:r>
            <a:endParaRPr lang="hr-HR" dirty="0"/>
          </a:p>
          <a:p>
            <a:pPr>
              <a:buFontTx/>
              <a:buChar char="-"/>
            </a:pPr>
            <a:endParaRPr lang="hr-HR" dirty="0"/>
          </a:p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752212"/>
            <a:ext cx="3269385" cy="4339818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6705" y="788786"/>
            <a:ext cx="3844305" cy="3881484"/>
          </a:xfrm>
          <a:prstGeom prst="rect">
            <a:avLst/>
          </a:prstGeom>
        </p:spPr>
      </p:pic>
      <p:sp>
        <p:nvSpPr>
          <p:cNvPr id="6" name="Prostoručno 5"/>
          <p:cNvSpPr/>
          <p:nvPr/>
        </p:nvSpPr>
        <p:spPr>
          <a:xfrm>
            <a:off x="4882892" y="2093258"/>
            <a:ext cx="3398520" cy="1287780"/>
          </a:xfrm>
          <a:custGeom>
            <a:avLst/>
            <a:gdLst>
              <a:gd name="connsiteX0" fmla="*/ 114300 w 3398520"/>
              <a:gd name="connsiteY0" fmla="*/ 0 h 1287780"/>
              <a:gd name="connsiteX1" fmla="*/ 60960 w 3398520"/>
              <a:gd name="connsiteY1" fmla="*/ 198120 h 1287780"/>
              <a:gd name="connsiteX2" fmla="*/ 7620 w 3398520"/>
              <a:gd name="connsiteY2" fmla="*/ 487680 h 1287780"/>
              <a:gd name="connsiteX3" fmla="*/ 0 w 3398520"/>
              <a:gd name="connsiteY3" fmla="*/ 792480 h 1287780"/>
              <a:gd name="connsiteX4" fmla="*/ 45720 w 3398520"/>
              <a:gd name="connsiteY4" fmla="*/ 1082040 h 1287780"/>
              <a:gd name="connsiteX5" fmla="*/ 114300 w 3398520"/>
              <a:gd name="connsiteY5" fmla="*/ 1287780 h 1287780"/>
              <a:gd name="connsiteX6" fmla="*/ 411480 w 3398520"/>
              <a:gd name="connsiteY6" fmla="*/ 1196340 h 1287780"/>
              <a:gd name="connsiteX7" fmla="*/ 899160 w 3398520"/>
              <a:gd name="connsiteY7" fmla="*/ 1127760 h 1287780"/>
              <a:gd name="connsiteX8" fmla="*/ 1363980 w 3398520"/>
              <a:gd name="connsiteY8" fmla="*/ 1104900 h 1287780"/>
              <a:gd name="connsiteX9" fmla="*/ 1722120 w 3398520"/>
              <a:gd name="connsiteY9" fmla="*/ 1082040 h 1287780"/>
              <a:gd name="connsiteX10" fmla="*/ 2118360 w 3398520"/>
              <a:gd name="connsiteY10" fmla="*/ 1104900 h 1287780"/>
              <a:gd name="connsiteX11" fmla="*/ 2537460 w 3398520"/>
              <a:gd name="connsiteY11" fmla="*/ 1143000 h 1287780"/>
              <a:gd name="connsiteX12" fmla="*/ 2910840 w 3398520"/>
              <a:gd name="connsiteY12" fmla="*/ 1196340 h 1287780"/>
              <a:gd name="connsiteX13" fmla="*/ 3284220 w 3398520"/>
              <a:gd name="connsiteY13" fmla="*/ 1280160 h 1287780"/>
              <a:gd name="connsiteX14" fmla="*/ 3352800 w 3398520"/>
              <a:gd name="connsiteY14" fmla="*/ 1059180 h 1287780"/>
              <a:gd name="connsiteX15" fmla="*/ 3390900 w 3398520"/>
              <a:gd name="connsiteY15" fmla="*/ 838200 h 1287780"/>
              <a:gd name="connsiteX16" fmla="*/ 3398520 w 3398520"/>
              <a:gd name="connsiteY16" fmla="*/ 571500 h 1287780"/>
              <a:gd name="connsiteX17" fmla="*/ 3360420 w 3398520"/>
              <a:gd name="connsiteY17" fmla="*/ 312420 h 1287780"/>
              <a:gd name="connsiteX18" fmla="*/ 3276600 w 3398520"/>
              <a:gd name="connsiteY18" fmla="*/ 7620 h 1287780"/>
              <a:gd name="connsiteX19" fmla="*/ 2956560 w 3398520"/>
              <a:gd name="connsiteY19" fmla="*/ 83820 h 1287780"/>
              <a:gd name="connsiteX20" fmla="*/ 2575560 w 3398520"/>
              <a:gd name="connsiteY20" fmla="*/ 129540 h 1287780"/>
              <a:gd name="connsiteX21" fmla="*/ 2286000 w 3398520"/>
              <a:gd name="connsiteY21" fmla="*/ 167640 h 1287780"/>
              <a:gd name="connsiteX22" fmla="*/ 1943100 w 3398520"/>
              <a:gd name="connsiteY22" fmla="*/ 182880 h 1287780"/>
              <a:gd name="connsiteX23" fmla="*/ 1653540 w 3398520"/>
              <a:gd name="connsiteY23" fmla="*/ 182880 h 1287780"/>
              <a:gd name="connsiteX24" fmla="*/ 1341120 w 3398520"/>
              <a:gd name="connsiteY24" fmla="*/ 182880 h 1287780"/>
              <a:gd name="connsiteX25" fmla="*/ 1082040 w 3398520"/>
              <a:gd name="connsiteY25" fmla="*/ 160020 h 1287780"/>
              <a:gd name="connsiteX26" fmla="*/ 769620 w 3398520"/>
              <a:gd name="connsiteY26" fmla="*/ 129540 h 1287780"/>
              <a:gd name="connsiteX27" fmla="*/ 510540 w 3398520"/>
              <a:gd name="connsiteY27" fmla="*/ 91440 h 1287780"/>
              <a:gd name="connsiteX28" fmla="*/ 266700 w 3398520"/>
              <a:gd name="connsiteY28" fmla="*/ 38100 h 1287780"/>
              <a:gd name="connsiteX29" fmla="*/ 114300 w 3398520"/>
              <a:gd name="connsiteY29" fmla="*/ 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98520" h="1287780">
                <a:moveTo>
                  <a:pt x="114300" y="0"/>
                </a:moveTo>
                <a:lnTo>
                  <a:pt x="60960" y="198120"/>
                </a:lnTo>
                <a:lnTo>
                  <a:pt x="7620" y="487680"/>
                </a:lnTo>
                <a:lnTo>
                  <a:pt x="0" y="792480"/>
                </a:lnTo>
                <a:lnTo>
                  <a:pt x="45720" y="1082040"/>
                </a:lnTo>
                <a:lnTo>
                  <a:pt x="114300" y="1287780"/>
                </a:lnTo>
                <a:lnTo>
                  <a:pt x="411480" y="1196340"/>
                </a:lnTo>
                <a:lnTo>
                  <a:pt x="899160" y="1127760"/>
                </a:lnTo>
                <a:lnTo>
                  <a:pt x="1363980" y="1104900"/>
                </a:lnTo>
                <a:lnTo>
                  <a:pt x="1722120" y="1082040"/>
                </a:lnTo>
                <a:lnTo>
                  <a:pt x="2118360" y="1104900"/>
                </a:lnTo>
                <a:lnTo>
                  <a:pt x="2537460" y="1143000"/>
                </a:lnTo>
                <a:lnTo>
                  <a:pt x="2910840" y="1196340"/>
                </a:lnTo>
                <a:lnTo>
                  <a:pt x="3284220" y="1280160"/>
                </a:lnTo>
                <a:lnTo>
                  <a:pt x="3352800" y="1059180"/>
                </a:lnTo>
                <a:lnTo>
                  <a:pt x="3390900" y="838200"/>
                </a:lnTo>
                <a:lnTo>
                  <a:pt x="3398520" y="571500"/>
                </a:lnTo>
                <a:lnTo>
                  <a:pt x="3360420" y="312420"/>
                </a:lnTo>
                <a:lnTo>
                  <a:pt x="3276600" y="7620"/>
                </a:lnTo>
                <a:lnTo>
                  <a:pt x="2956560" y="83820"/>
                </a:lnTo>
                <a:lnTo>
                  <a:pt x="2575560" y="129540"/>
                </a:lnTo>
                <a:lnTo>
                  <a:pt x="2286000" y="167640"/>
                </a:lnTo>
                <a:lnTo>
                  <a:pt x="1943100" y="182880"/>
                </a:lnTo>
                <a:lnTo>
                  <a:pt x="1653540" y="182880"/>
                </a:lnTo>
                <a:lnTo>
                  <a:pt x="1341120" y="182880"/>
                </a:lnTo>
                <a:lnTo>
                  <a:pt x="1082040" y="160020"/>
                </a:lnTo>
                <a:lnTo>
                  <a:pt x="769620" y="129540"/>
                </a:lnTo>
                <a:lnTo>
                  <a:pt x="510540" y="91440"/>
                </a:lnTo>
                <a:lnTo>
                  <a:pt x="266700" y="38100"/>
                </a:lnTo>
                <a:lnTo>
                  <a:pt x="11430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019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Toplinski pojasevi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240361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Umjereni pojasevi</a:t>
            </a:r>
            <a:endParaRPr lang="hr-HR" dirty="0"/>
          </a:p>
          <a:p>
            <a:pPr>
              <a:buFontTx/>
              <a:buChar char="-"/>
            </a:pPr>
            <a:r>
              <a:rPr lang="hr-HR" dirty="0"/>
              <a:t>između obratnica i polarnica na sjevernoj i južnoj </a:t>
            </a:r>
            <a:r>
              <a:rPr lang="hr-HR" dirty="0" smtClean="0"/>
              <a:t>polutki</a:t>
            </a:r>
          </a:p>
          <a:p>
            <a:pPr>
              <a:buFontTx/>
              <a:buChar char="-"/>
            </a:pPr>
            <a:r>
              <a:rPr lang="hr-HR" dirty="0"/>
              <a:t>Pravilno se smjenjuju četiri godišnja doba</a:t>
            </a:r>
          </a:p>
          <a:p>
            <a:pPr>
              <a:buFontTx/>
              <a:buChar char="-"/>
            </a:pPr>
            <a:r>
              <a:rPr lang="pl-PL" dirty="0"/>
              <a:t>Sunčeve zrake nikad ne padaju okomito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6705" y="788786"/>
            <a:ext cx="3844305" cy="3881484"/>
          </a:xfrm>
          <a:prstGeom prst="rect">
            <a:avLst/>
          </a:prstGeom>
        </p:spPr>
      </p:pic>
      <p:sp>
        <p:nvSpPr>
          <p:cNvPr id="8" name="Prostoručno 7"/>
          <p:cNvSpPr/>
          <p:nvPr/>
        </p:nvSpPr>
        <p:spPr>
          <a:xfrm>
            <a:off x="5006340" y="1219200"/>
            <a:ext cx="3147060" cy="1051560"/>
          </a:xfrm>
          <a:custGeom>
            <a:avLst/>
            <a:gdLst>
              <a:gd name="connsiteX0" fmla="*/ 792480 w 3147060"/>
              <a:gd name="connsiteY0" fmla="*/ 0 h 1051560"/>
              <a:gd name="connsiteX1" fmla="*/ 944880 w 3147060"/>
              <a:gd name="connsiteY1" fmla="*/ 91440 h 1051560"/>
              <a:gd name="connsiteX2" fmla="*/ 1165860 w 3147060"/>
              <a:gd name="connsiteY2" fmla="*/ 190500 h 1051560"/>
              <a:gd name="connsiteX3" fmla="*/ 1402080 w 3147060"/>
              <a:gd name="connsiteY3" fmla="*/ 228600 h 1051560"/>
              <a:gd name="connsiteX4" fmla="*/ 1691640 w 3147060"/>
              <a:gd name="connsiteY4" fmla="*/ 236220 h 1051560"/>
              <a:gd name="connsiteX5" fmla="*/ 1958340 w 3147060"/>
              <a:gd name="connsiteY5" fmla="*/ 190500 h 1051560"/>
              <a:gd name="connsiteX6" fmla="*/ 2148840 w 3147060"/>
              <a:gd name="connsiteY6" fmla="*/ 121920 h 1051560"/>
              <a:gd name="connsiteX7" fmla="*/ 2270760 w 3147060"/>
              <a:gd name="connsiteY7" fmla="*/ 68580 h 1051560"/>
              <a:gd name="connsiteX8" fmla="*/ 2346960 w 3147060"/>
              <a:gd name="connsiteY8" fmla="*/ 15240 h 1051560"/>
              <a:gd name="connsiteX9" fmla="*/ 2522220 w 3147060"/>
              <a:gd name="connsiteY9" fmla="*/ 106680 h 1051560"/>
              <a:gd name="connsiteX10" fmla="*/ 2743200 w 3147060"/>
              <a:gd name="connsiteY10" fmla="*/ 266700 h 1051560"/>
              <a:gd name="connsiteX11" fmla="*/ 2903220 w 3147060"/>
              <a:gd name="connsiteY11" fmla="*/ 464820 h 1051560"/>
              <a:gd name="connsiteX12" fmla="*/ 3063240 w 3147060"/>
              <a:gd name="connsiteY12" fmla="*/ 693420 h 1051560"/>
              <a:gd name="connsiteX13" fmla="*/ 3147060 w 3147060"/>
              <a:gd name="connsiteY13" fmla="*/ 883920 h 1051560"/>
              <a:gd name="connsiteX14" fmla="*/ 2887980 w 3147060"/>
              <a:gd name="connsiteY14" fmla="*/ 929640 h 1051560"/>
              <a:gd name="connsiteX15" fmla="*/ 2491740 w 3147060"/>
              <a:gd name="connsiteY15" fmla="*/ 1005840 h 1051560"/>
              <a:gd name="connsiteX16" fmla="*/ 2156460 w 3147060"/>
              <a:gd name="connsiteY16" fmla="*/ 1036320 h 1051560"/>
              <a:gd name="connsiteX17" fmla="*/ 1851660 w 3147060"/>
              <a:gd name="connsiteY17" fmla="*/ 1051560 h 1051560"/>
              <a:gd name="connsiteX18" fmla="*/ 1546860 w 3147060"/>
              <a:gd name="connsiteY18" fmla="*/ 1051560 h 1051560"/>
              <a:gd name="connsiteX19" fmla="*/ 1234440 w 3147060"/>
              <a:gd name="connsiteY19" fmla="*/ 1051560 h 1051560"/>
              <a:gd name="connsiteX20" fmla="*/ 830580 w 3147060"/>
              <a:gd name="connsiteY20" fmla="*/ 1028700 h 1051560"/>
              <a:gd name="connsiteX21" fmla="*/ 518160 w 3147060"/>
              <a:gd name="connsiteY21" fmla="*/ 982980 h 1051560"/>
              <a:gd name="connsiteX22" fmla="*/ 297180 w 3147060"/>
              <a:gd name="connsiteY22" fmla="*/ 944880 h 1051560"/>
              <a:gd name="connsiteX23" fmla="*/ 0 w 3147060"/>
              <a:gd name="connsiteY23" fmla="*/ 876300 h 1051560"/>
              <a:gd name="connsiteX24" fmla="*/ 83820 w 3147060"/>
              <a:gd name="connsiteY24" fmla="*/ 685800 h 1051560"/>
              <a:gd name="connsiteX25" fmla="*/ 259080 w 3147060"/>
              <a:gd name="connsiteY25" fmla="*/ 441960 h 1051560"/>
              <a:gd name="connsiteX26" fmla="*/ 464820 w 3147060"/>
              <a:gd name="connsiteY26" fmla="*/ 228600 h 1051560"/>
              <a:gd name="connsiteX27" fmla="*/ 662940 w 3147060"/>
              <a:gd name="connsiteY27" fmla="*/ 83820 h 1051560"/>
              <a:gd name="connsiteX28" fmla="*/ 792480 w 3147060"/>
              <a:gd name="connsiteY28" fmla="*/ 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47060" h="1051560">
                <a:moveTo>
                  <a:pt x="792480" y="0"/>
                </a:moveTo>
                <a:lnTo>
                  <a:pt x="944880" y="91440"/>
                </a:lnTo>
                <a:lnTo>
                  <a:pt x="1165860" y="190500"/>
                </a:lnTo>
                <a:lnTo>
                  <a:pt x="1402080" y="228600"/>
                </a:lnTo>
                <a:lnTo>
                  <a:pt x="1691640" y="236220"/>
                </a:lnTo>
                <a:lnTo>
                  <a:pt x="1958340" y="190500"/>
                </a:lnTo>
                <a:lnTo>
                  <a:pt x="2148840" y="121920"/>
                </a:lnTo>
                <a:lnTo>
                  <a:pt x="2270760" y="68580"/>
                </a:lnTo>
                <a:lnTo>
                  <a:pt x="2346960" y="15240"/>
                </a:lnTo>
                <a:lnTo>
                  <a:pt x="2522220" y="106680"/>
                </a:lnTo>
                <a:lnTo>
                  <a:pt x="2743200" y="266700"/>
                </a:lnTo>
                <a:lnTo>
                  <a:pt x="2903220" y="464820"/>
                </a:lnTo>
                <a:lnTo>
                  <a:pt x="3063240" y="693420"/>
                </a:lnTo>
                <a:lnTo>
                  <a:pt x="3147060" y="883920"/>
                </a:lnTo>
                <a:lnTo>
                  <a:pt x="2887980" y="929640"/>
                </a:lnTo>
                <a:lnTo>
                  <a:pt x="2491740" y="1005840"/>
                </a:lnTo>
                <a:lnTo>
                  <a:pt x="2156460" y="1036320"/>
                </a:lnTo>
                <a:lnTo>
                  <a:pt x="1851660" y="1051560"/>
                </a:lnTo>
                <a:lnTo>
                  <a:pt x="1546860" y="1051560"/>
                </a:lnTo>
                <a:lnTo>
                  <a:pt x="1234440" y="1051560"/>
                </a:lnTo>
                <a:lnTo>
                  <a:pt x="830580" y="1028700"/>
                </a:lnTo>
                <a:lnTo>
                  <a:pt x="518160" y="982980"/>
                </a:lnTo>
                <a:lnTo>
                  <a:pt x="297180" y="944880"/>
                </a:lnTo>
                <a:lnTo>
                  <a:pt x="0" y="876300"/>
                </a:lnTo>
                <a:lnTo>
                  <a:pt x="83820" y="685800"/>
                </a:lnTo>
                <a:lnTo>
                  <a:pt x="259080" y="441960"/>
                </a:lnTo>
                <a:lnTo>
                  <a:pt x="464820" y="228600"/>
                </a:lnTo>
                <a:lnTo>
                  <a:pt x="662940" y="83820"/>
                </a:lnTo>
                <a:lnTo>
                  <a:pt x="79248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ostoručno 8"/>
          <p:cNvSpPr/>
          <p:nvPr/>
        </p:nvSpPr>
        <p:spPr>
          <a:xfrm rot="10800000">
            <a:off x="5003388" y="3189462"/>
            <a:ext cx="3150012" cy="1080000"/>
          </a:xfrm>
          <a:custGeom>
            <a:avLst/>
            <a:gdLst>
              <a:gd name="connsiteX0" fmla="*/ 792480 w 3147060"/>
              <a:gd name="connsiteY0" fmla="*/ 0 h 1051560"/>
              <a:gd name="connsiteX1" fmla="*/ 944880 w 3147060"/>
              <a:gd name="connsiteY1" fmla="*/ 91440 h 1051560"/>
              <a:gd name="connsiteX2" fmla="*/ 1165860 w 3147060"/>
              <a:gd name="connsiteY2" fmla="*/ 190500 h 1051560"/>
              <a:gd name="connsiteX3" fmla="*/ 1402080 w 3147060"/>
              <a:gd name="connsiteY3" fmla="*/ 228600 h 1051560"/>
              <a:gd name="connsiteX4" fmla="*/ 1691640 w 3147060"/>
              <a:gd name="connsiteY4" fmla="*/ 236220 h 1051560"/>
              <a:gd name="connsiteX5" fmla="*/ 1958340 w 3147060"/>
              <a:gd name="connsiteY5" fmla="*/ 190500 h 1051560"/>
              <a:gd name="connsiteX6" fmla="*/ 2148840 w 3147060"/>
              <a:gd name="connsiteY6" fmla="*/ 121920 h 1051560"/>
              <a:gd name="connsiteX7" fmla="*/ 2270760 w 3147060"/>
              <a:gd name="connsiteY7" fmla="*/ 68580 h 1051560"/>
              <a:gd name="connsiteX8" fmla="*/ 2346960 w 3147060"/>
              <a:gd name="connsiteY8" fmla="*/ 15240 h 1051560"/>
              <a:gd name="connsiteX9" fmla="*/ 2522220 w 3147060"/>
              <a:gd name="connsiteY9" fmla="*/ 106680 h 1051560"/>
              <a:gd name="connsiteX10" fmla="*/ 2743200 w 3147060"/>
              <a:gd name="connsiteY10" fmla="*/ 266700 h 1051560"/>
              <a:gd name="connsiteX11" fmla="*/ 2903220 w 3147060"/>
              <a:gd name="connsiteY11" fmla="*/ 464820 h 1051560"/>
              <a:gd name="connsiteX12" fmla="*/ 3063240 w 3147060"/>
              <a:gd name="connsiteY12" fmla="*/ 693420 h 1051560"/>
              <a:gd name="connsiteX13" fmla="*/ 3147060 w 3147060"/>
              <a:gd name="connsiteY13" fmla="*/ 883920 h 1051560"/>
              <a:gd name="connsiteX14" fmla="*/ 2887980 w 3147060"/>
              <a:gd name="connsiteY14" fmla="*/ 929640 h 1051560"/>
              <a:gd name="connsiteX15" fmla="*/ 2491740 w 3147060"/>
              <a:gd name="connsiteY15" fmla="*/ 1005840 h 1051560"/>
              <a:gd name="connsiteX16" fmla="*/ 2156460 w 3147060"/>
              <a:gd name="connsiteY16" fmla="*/ 1036320 h 1051560"/>
              <a:gd name="connsiteX17" fmla="*/ 1851660 w 3147060"/>
              <a:gd name="connsiteY17" fmla="*/ 1051560 h 1051560"/>
              <a:gd name="connsiteX18" fmla="*/ 1546860 w 3147060"/>
              <a:gd name="connsiteY18" fmla="*/ 1051560 h 1051560"/>
              <a:gd name="connsiteX19" fmla="*/ 1234440 w 3147060"/>
              <a:gd name="connsiteY19" fmla="*/ 1051560 h 1051560"/>
              <a:gd name="connsiteX20" fmla="*/ 830580 w 3147060"/>
              <a:gd name="connsiteY20" fmla="*/ 1028700 h 1051560"/>
              <a:gd name="connsiteX21" fmla="*/ 518160 w 3147060"/>
              <a:gd name="connsiteY21" fmla="*/ 982980 h 1051560"/>
              <a:gd name="connsiteX22" fmla="*/ 297180 w 3147060"/>
              <a:gd name="connsiteY22" fmla="*/ 944880 h 1051560"/>
              <a:gd name="connsiteX23" fmla="*/ 0 w 3147060"/>
              <a:gd name="connsiteY23" fmla="*/ 876300 h 1051560"/>
              <a:gd name="connsiteX24" fmla="*/ 83820 w 3147060"/>
              <a:gd name="connsiteY24" fmla="*/ 685800 h 1051560"/>
              <a:gd name="connsiteX25" fmla="*/ 259080 w 3147060"/>
              <a:gd name="connsiteY25" fmla="*/ 441960 h 1051560"/>
              <a:gd name="connsiteX26" fmla="*/ 464820 w 3147060"/>
              <a:gd name="connsiteY26" fmla="*/ 228600 h 1051560"/>
              <a:gd name="connsiteX27" fmla="*/ 662940 w 3147060"/>
              <a:gd name="connsiteY27" fmla="*/ 83820 h 1051560"/>
              <a:gd name="connsiteX28" fmla="*/ 792480 w 3147060"/>
              <a:gd name="connsiteY28" fmla="*/ 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47060" h="1051560">
                <a:moveTo>
                  <a:pt x="792480" y="0"/>
                </a:moveTo>
                <a:lnTo>
                  <a:pt x="944880" y="91440"/>
                </a:lnTo>
                <a:lnTo>
                  <a:pt x="1165860" y="190500"/>
                </a:lnTo>
                <a:lnTo>
                  <a:pt x="1402080" y="228600"/>
                </a:lnTo>
                <a:lnTo>
                  <a:pt x="1691640" y="236220"/>
                </a:lnTo>
                <a:lnTo>
                  <a:pt x="1958340" y="190500"/>
                </a:lnTo>
                <a:lnTo>
                  <a:pt x="2148840" y="121920"/>
                </a:lnTo>
                <a:lnTo>
                  <a:pt x="2270760" y="68580"/>
                </a:lnTo>
                <a:lnTo>
                  <a:pt x="2346960" y="15240"/>
                </a:lnTo>
                <a:lnTo>
                  <a:pt x="2522220" y="106680"/>
                </a:lnTo>
                <a:lnTo>
                  <a:pt x="2743200" y="266700"/>
                </a:lnTo>
                <a:lnTo>
                  <a:pt x="2903220" y="464820"/>
                </a:lnTo>
                <a:lnTo>
                  <a:pt x="3063240" y="693420"/>
                </a:lnTo>
                <a:lnTo>
                  <a:pt x="3147060" y="883920"/>
                </a:lnTo>
                <a:lnTo>
                  <a:pt x="2887980" y="929640"/>
                </a:lnTo>
                <a:lnTo>
                  <a:pt x="2491740" y="1005840"/>
                </a:lnTo>
                <a:lnTo>
                  <a:pt x="2156460" y="1036320"/>
                </a:lnTo>
                <a:lnTo>
                  <a:pt x="1851660" y="1051560"/>
                </a:lnTo>
                <a:lnTo>
                  <a:pt x="1546860" y="1051560"/>
                </a:lnTo>
                <a:lnTo>
                  <a:pt x="1234440" y="1051560"/>
                </a:lnTo>
                <a:lnTo>
                  <a:pt x="830580" y="1028700"/>
                </a:lnTo>
                <a:lnTo>
                  <a:pt x="518160" y="982980"/>
                </a:lnTo>
                <a:lnTo>
                  <a:pt x="297180" y="944880"/>
                </a:lnTo>
                <a:lnTo>
                  <a:pt x="0" y="876300"/>
                </a:lnTo>
                <a:lnTo>
                  <a:pt x="83820" y="685800"/>
                </a:lnTo>
                <a:lnTo>
                  <a:pt x="259080" y="441960"/>
                </a:lnTo>
                <a:lnTo>
                  <a:pt x="464820" y="228600"/>
                </a:lnTo>
                <a:lnTo>
                  <a:pt x="662940" y="83820"/>
                </a:lnTo>
                <a:lnTo>
                  <a:pt x="79248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7893" y="799261"/>
            <a:ext cx="315625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41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Toplinski pojasevi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240361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Hladni pojasevi</a:t>
            </a:r>
            <a:endParaRPr lang="hr-HR" dirty="0"/>
          </a:p>
          <a:p>
            <a:pPr>
              <a:buFontTx/>
              <a:buChar char="-"/>
            </a:pPr>
            <a:r>
              <a:rPr lang="pl-PL" dirty="0"/>
              <a:t>Prostiru se od polarnica do polova</a:t>
            </a:r>
          </a:p>
          <a:p>
            <a:pPr>
              <a:buFontTx/>
              <a:buChar char="-"/>
            </a:pPr>
            <a:r>
              <a:rPr lang="hr-HR" dirty="0"/>
              <a:t>Nema redovite izmjene dana i noći tijekom 24 sata</a:t>
            </a:r>
          </a:p>
          <a:p>
            <a:pPr>
              <a:buFontTx/>
              <a:buChar char="-"/>
            </a:pPr>
            <a:r>
              <a:rPr lang="pl-PL" dirty="0"/>
              <a:t>Dva razdoblja godine: polarni dan i polarna noć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6705" y="788786"/>
            <a:ext cx="3844305" cy="38814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9107" y="1594260"/>
            <a:ext cx="3619500" cy="2447925"/>
          </a:xfrm>
          <a:prstGeom prst="rect">
            <a:avLst/>
          </a:prstGeom>
        </p:spPr>
      </p:pic>
      <p:sp>
        <p:nvSpPr>
          <p:cNvPr id="7" name="Prostoručno 6"/>
          <p:cNvSpPr/>
          <p:nvPr/>
        </p:nvSpPr>
        <p:spPr>
          <a:xfrm>
            <a:off x="5800725" y="1028700"/>
            <a:ext cx="1552575" cy="428625"/>
          </a:xfrm>
          <a:custGeom>
            <a:avLst/>
            <a:gdLst>
              <a:gd name="connsiteX0" fmla="*/ 0 w 1552575"/>
              <a:gd name="connsiteY0" fmla="*/ 185738 h 428625"/>
              <a:gd name="connsiteX1" fmla="*/ 123825 w 1552575"/>
              <a:gd name="connsiteY1" fmla="*/ 266700 h 428625"/>
              <a:gd name="connsiteX2" fmla="*/ 342900 w 1552575"/>
              <a:gd name="connsiteY2" fmla="*/ 357188 h 428625"/>
              <a:gd name="connsiteX3" fmla="*/ 633413 w 1552575"/>
              <a:gd name="connsiteY3" fmla="*/ 423863 h 428625"/>
              <a:gd name="connsiteX4" fmla="*/ 862013 w 1552575"/>
              <a:gd name="connsiteY4" fmla="*/ 428625 h 428625"/>
              <a:gd name="connsiteX5" fmla="*/ 1042988 w 1552575"/>
              <a:gd name="connsiteY5" fmla="*/ 409575 h 428625"/>
              <a:gd name="connsiteX6" fmla="*/ 1228725 w 1552575"/>
              <a:gd name="connsiteY6" fmla="*/ 357188 h 428625"/>
              <a:gd name="connsiteX7" fmla="*/ 1395413 w 1552575"/>
              <a:gd name="connsiteY7" fmla="*/ 290513 h 428625"/>
              <a:gd name="connsiteX8" fmla="*/ 1452563 w 1552575"/>
              <a:gd name="connsiteY8" fmla="*/ 280988 h 428625"/>
              <a:gd name="connsiteX9" fmla="*/ 1552575 w 1552575"/>
              <a:gd name="connsiteY9" fmla="*/ 190500 h 428625"/>
              <a:gd name="connsiteX10" fmla="*/ 1271588 w 1552575"/>
              <a:gd name="connsiteY10" fmla="*/ 66675 h 428625"/>
              <a:gd name="connsiteX11" fmla="*/ 962025 w 1552575"/>
              <a:gd name="connsiteY11" fmla="*/ 9525 h 428625"/>
              <a:gd name="connsiteX12" fmla="*/ 690563 w 1552575"/>
              <a:gd name="connsiteY12" fmla="*/ 0 h 428625"/>
              <a:gd name="connsiteX13" fmla="*/ 395288 w 1552575"/>
              <a:gd name="connsiteY13" fmla="*/ 33338 h 428625"/>
              <a:gd name="connsiteX14" fmla="*/ 0 w 1552575"/>
              <a:gd name="connsiteY14" fmla="*/ 185738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2575" h="428625">
                <a:moveTo>
                  <a:pt x="0" y="185738"/>
                </a:moveTo>
                <a:lnTo>
                  <a:pt x="123825" y="266700"/>
                </a:lnTo>
                <a:lnTo>
                  <a:pt x="342900" y="357188"/>
                </a:lnTo>
                <a:lnTo>
                  <a:pt x="633413" y="423863"/>
                </a:lnTo>
                <a:lnTo>
                  <a:pt x="862013" y="428625"/>
                </a:lnTo>
                <a:lnTo>
                  <a:pt x="1042988" y="409575"/>
                </a:lnTo>
                <a:lnTo>
                  <a:pt x="1228725" y="357188"/>
                </a:lnTo>
                <a:lnTo>
                  <a:pt x="1395413" y="290513"/>
                </a:lnTo>
                <a:cubicBezTo>
                  <a:pt x="1442924" y="279955"/>
                  <a:pt x="1423639" y="280988"/>
                  <a:pt x="1452563" y="280988"/>
                </a:cubicBezTo>
                <a:lnTo>
                  <a:pt x="1552575" y="190500"/>
                </a:lnTo>
                <a:lnTo>
                  <a:pt x="1271588" y="66675"/>
                </a:lnTo>
                <a:lnTo>
                  <a:pt x="962025" y="9525"/>
                </a:lnTo>
                <a:lnTo>
                  <a:pt x="690563" y="0"/>
                </a:lnTo>
                <a:lnTo>
                  <a:pt x="395288" y="33338"/>
                </a:lnTo>
                <a:lnTo>
                  <a:pt x="0" y="18573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ostoručno 7"/>
          <p:cNvSpPr/>
          <p:nvPr/>
        </p:nvSpPr>
        <p:spPr>
          <a:xfrm rot="10800000">
            <a:off x="5800725" y="4028362"/>
            <a:ext cx="1552575" cy="428625"/>
          </a:xfrm>
          <a:custGeom>
            <a:avLst/>
            <a:gdLst>
              <a:gd name="connsiteX0" fmla="*/ 0 w 1552575"/>
              <a:gd name="connsiteY0" fmla="*/ 185738 h 428625"/>
              <a:gd name="connsiteX1" fmla="*/ 123825 w 1552575"/>
              <a:gd name="connsiteY1" fmla="*/ 266700 h 428625"/>
              <a:gd name="connsiteX2" fmla="*/ 342900 w 1552575"/>
              <a:gd name="connsiteY2" fmla="*/ 357188 h 428625"/>
              <a:gd name="connsiteX3" fmla="*/ 633413 w 1552575"/>
              <a:gd name="connsiteY3" fmla="*/ 423863 h 428625"/>
              <a:gd name="connsiteX4" fmla="*/ 862013 w 1552575"/>
              <a:gd name="connsiteY4" fmla="*/ 428625 h 428625"/>
              <a:gd name="connsiteX5" fmla="*/ 1042988 w 1552575"/>
              <a:gd name="connsiteY5" fmla="*/ 409575 h 428625"/>
              <a:gd name="connsiteX6" fmla="*/ 1228725 w 1552575"/>
              <a:gd name="connsiteY6" fmla="*/ 357188 h 428625"/>
              <a:gd name="connsiteX7" fmla="*/ 1395413 w 1552575"/>
              <a:gd name="connsiteY7" fmla="*/ 290513 h 428625"/>
              <a:gd name="connsiteX8" fmla="*/ 1452563 w 1552575"/>
              <a:gd name="connsiteY8" fmla="*/ 280988 h 428625"/>
              <a:gd name="connsiteX9" fmla="*/ 1552575 w 1552575"/>
              <a:gd name="connsiteY9" fmla="*/ 190500 h 428625"/>
              <a:gd name="connsiteX10" fmla="*/ 1271588 w 1552575"/>
              <a:gd name="connsiteY10" fmla="*/ 66675 h 428625"/>
              <a:gd name="connsiteX11" fmla="*/ 962025 w 1552575"/>
              <a:gd name="connsiteY11" fmla="*/ 9525 h 428625"/>
              <a:gd name="connsiteX12" fmla="*/ 690563 w 1552575"/>
              <a:gd name="connsiteY12" fmla="*/ 0 h 428625"/>
              <a:gd name="connsiteX13" fmla="*/ 395288 w 1552575"/>
              <a:gd name="connsiteY13" fmla="*/ 33338 h 428625"/>
              <a:gd name="connsiteX14" fmla="*/ 0 w 1552575"/>
              <a:gd name="connsiteY14" fmla="*/ 185738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2575" h="428625">
                <a:moveTo>
                  <a:pt x="0" y="185738"/>
                </a:moveTo>
                <a:lnTo>
                  <a:pt x="123825" y="266700"/>
                </a:lnTo>
                <a:lnTo>
                  <a:pt x="342900" y="357188"/>
                </a:lnTo>
                <a:lnTo>
                  <a:pt x="633413" y="423863"/>
                </a:lnTo>
                <a:lnTo>
                  <a:pt x="862013" y="428625"/>
                </a:lnTo>
                <a:lnTo>
                  <a:pt x="1042988" y="409575"/>
                </a:lnTo>
                <a:lnTo>
                  <a:pt x="1228725" y="357188"/>
                </a:lnTo>
                <a:lnTo>
                  <a:pt x="1395413" y="290513"/>
                </a:lnTo>
                <a:cubicBezTo>
                  <a:pt x="1442924" y="279955"/>
                  <a:pt x="1423639" y="280988"/>
                  <a:pt x="1452563" y="280988"/>
                </a:cubicBezTo>
                <a:lnTo>
                  <a:pt x="1552575" y="190500"/>
                </a:lnTo>
                <a:lnTo>
                  <a:pt x="1271588" y="66675"/>
                </a:lnTo>
                <a:lnTo>
                  <a:pt x="962025" y="9525"/>
                </a:lnTo>
                <a:lnTo>
                  <a:pt x="690563" y="0"/>
                </a:lnTo>
                <a:lnTo>
                  <a:pt x="395288" y="33338"/>
                </a:lnTo>
                <a:lnTo>
                  <a:pt x="0" y="18573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7562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7" grpId="1" animBg="1"/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Najvažnija posljedica nagnutosti Zemljine osi i Zemljine ophodnje oko Sunca je ________________________.</a:t>
            </a:r>
          </a:p>
          <a:p>
            <a:r>
              <a:rPr lang="hr-HR" dirty="0" smtClean="0"/>
              <a:t>Položaj u kojem je Sjeverni pol najviše priklonjen Suncu naziva se __________________________.</a:t>
            </a:r>
          </a:p>
          <a:p>
            <a:r>
              <a:rPr lang="hr-HR" dirty="0" smtClean="0"/>
              <a:t>Ljetni suncostaj događa se ____________, prvog dana ljeta na ___________ Zemljinoj polutci.</a:t>
            </a:r>
          </a:p>
          <a:p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611560" y="2283718"/>
            <a:ext cx="4824536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>
                <a:solidFill>
                  <a:srgbClr val="FF0000"/>
                </a:solidFill>
              </a:rPr>
              <a:t>i</a:t>
            </a:r>
            <a:r>
              <a:rPr lang="hr-HR" sz="3200" dirty="0" smtClean="0">
                <a:solidFill>
                  <a:srgbClr val="FF0000"/>
                </a:solidFill>
              </a:rPr>
              <a:t>zmjena godišnjih doba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3419872" y="3076484"/>
            <a:ext cx="4824536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rgbClr val="FF0000"/>
                </a:solidFill>
              </a:rPr>
              <a:t>ljetni suncostaj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3641068" y="3534818"/>
            <a:ext cx="4824536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rgbClr val="FF0000"/>
                </a:solidFill>
              </a:rPr>
              <a:t>21. lipnja</a:t>
            </a:r>
            <a:endParaRPr lang="hr-HR" sz="3200" dirty="0">
              <a:solidFill>
                <a:srgbClr val="FF000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1691680" y="3930935"/>
            <a:ext cx="4824536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rgbClr val="FF0000"/>
                </a:solidFill>
              </a:rPr>
              <a:t>sjevernoj</a:t>
            </a:r>
            <a:endParaRPr lang="hr-H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21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hr-HR" sz="2000" dirty="0" smtClean="0"/>
              <a:t>Označite usporednicu na koju Sunčeve zrake padaju okomito 21. lipnja.</a:t>
            </a:r>
            <a:br>
              <a:rPr lang="hr-HR" sz="2000" dirty="0" smtClean="0"/>
            </a:br>
            <a:r>
              <a:rPr lang="hr-HR" sz="2000" dirty="0" smtClean="0"/>
              <a:t>Kako se naziva ta usporednica?</a:t>
            </a:r>
            <a:endParaRPr lang="hr-HR" sz="2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83291"/>
            <a:ext cx="9144000" cy="4068779"/>
          </a:xfrm>
          <a:prstGeom prst="rect">
            <a:avLst/>
          </a:prstGeom>
        </p:spPr>
      </p:pic>
      <p:cxnSp>
        <p:nvCxnSpPr>
          <p:cNvPr id="6" name="Ravni poveznik 5"/>
          <p:cNvCxnSpPr/>
          <p:nvPr/>
        </p:nvCxnSpPr>
        <p:spPr>
          <a:xfrm>
            <a:off x="1799784" y="2193729"/>
            <a:ext cx="2736304" cy="1296144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195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771550"/>
            <a:ext cx="3020093" cy="4371949"/>
          </a:xfrm>
        </p:spPr>
        <p:txBody>
          <a:bodyPr>
            <a:normAutofit fontScale="55000" lnSpcReduction="20000"/>
          </a:bodyPr>
          <a:lstStyle/>
          <a:p>
            <a:r>
              <a:rPr lang="hr-HR" dirty="0" smtClean="0"/>
              <a:t>Zaokružite položaj Zemlje na jesensku ravnodnevicu.</a:t>
            </a:r>
          </a:p>
          <a:p>
            <a:r>
              <a:rPr lang="hr-HR" dirty="0" smtClean="0"/>
              <a:t>Na položaju Zemlje u zimskom suncostaju podebljajte usporednicu na koju Sunčeve zrake padaju okomito.</a:t>
            </a:r>
          </a:p>
          <a:p>
            <a:r>
              <a:rPr lang="hr-HR" dirty="0" smtClean="0"/>
              <a:t>Prekrižite položaj Zemlje u kojem je svim ljudima na sjevernoj polutci dan najdulji, a noć najkraća.</a:t>
            </a:r>
          </a:p>
          <a:p>
            <a:r>
              <a:rPr lang="hr-HR" dirty="0" smtClean="0"/>
              <a:t>Obojite položaj Zemlje u kojem započinje jesen na južnoj polutci.</a:t>
            </a:r>
          </a:p>
          <a:p>
            <a:r>
              <a:rPr lang="hr-HR" dirty="0" smtClean="0"/>
              <a:t>Upišite znak + kraj položaja Zemlje u kojima dan i noć traju jednako dugo na cijelom planetu.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7625" y="771550"/>
            <a:ext cx="5502887" cy="4371950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8476124" y="1851670"/>
            <a:ext cx="504056" cy="432048"/>
          </a:xfrm>
          <a:prstGeom prst="rect">
            <a:avLst/>
          </a:prstGeom>
          <a:solidFill>
            <a:srgbClr val="0B0D04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5292080" y="841457"/>
            <a:ext cx="1392216" cy="146117"/>
          </a:xfrm>
          <a:prstGeom prst="rect">
            <a:avLst/>
          </a:prstGeom>
          <a:solidFill>
            <a:srgbClr val="0B0D04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3923928" y="3435846"/>
            <a:ext cx="504056" cy="432048"/>
          </a:xfrm>
          <a:prstGeom prst="rect">
            <a:avLst/>
          </a:prstGeom>
          <a:solidFill>
            <a:srgbClr val="0B0D04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6228184" y="4924134"/>
            <a:ext cx="1392216" cy="146117"/>
          </a:xfrm>
          <a:prstGeom prst="rect">
            <a:avLst/>
          </a:prstGeom>
          <a:solidFill>
            <a:srgbClr val="0B0D04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>
            <a:off x="5868144" y="3724928"/>
            <a:ext cx="1220982" cy="127226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Množenje 9"/>
          <p:cNvSpPr/>
          <p:nvPr/>
        </p:nvSpPr>
        <p:spPr>
          <a:xfrm>
            <a:off x="3537307" y="2067694"/>
            <a:ext cx="1781354" cy="1728192"/>
          </a:xfrm>
          <a:prstGeom prst="mathMultiply">
            <a:avLst>
              <a:gd name="adj1" fmla="val 3330"/>
            </a:avLst>
          </a:prstGeom>
          <a:solidFill>
            <a:srgbClr val="FF0000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Elipsa 10"/>
          <p:cNvSpPr/>
          <p:nvPr/>
        </p:nvSpPr>
        <p:spPr>
          <a:xfrm rot="4270210">
            <a:off x="6007776" y="1073490"/>
            <a:ext cx="945621" cy="936104"/>
          </a:xfrm>
          <a:prstGeom prst="ellipse">
            <a:avLst/>
          </a:prstGeom>
          <a:solidFill>
            <a:schemeClr val="accent4">
              <a:lumMod val="40000"/>
              <a:lumOff val="60000"/>
              <a:alpha val="45000"/>
            </a:schemeClr>
          </a:solidFill>
          <a:ln w="0" cmpd="sng">
            <a:noFill/>
          </a:ln>
          <a:effectLst>
            <a:glow rad="254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Križ 11"/>
          <p:cNvSpPr/>
          <p:nvPr/>
        </p:nvSpPr>
        <p:spPr>
          <a:xfrm>
            <a:off x="6884628" y="963225"/>
            <a:ext cx="288032" cy="288032"/>
          </a:xfrm>
          <a:prstGeom prst="plus">
            <a:avLst/>
          </a:prstGeom>
          <a:solidFill>
            <a:srgbClr val="FF0000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Križ 12"/>
          <p:cNvSpPr/>
          <p:nvPr/>
        </p:nvSpPr>
        <p:spPr>
          <a:xfrm>
            <a:off x="5449387" y="4515966"/>
            <a:ext cx="288032" cy="288032"/>
          </a:xfrm>
          <a:prstGeom prst="plus">
            <a:avLst/>
          </a:prstGeom>
          <a:solidFill>
            <a:srgbClr val="FF0000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Prostoručno 13"/>
          <p:cNvSpPr/>
          <p:nvPr/>
        </p:nvSpPr>
        <p:spPr>
          <a:xfrm>
            <a:off x="7953375" y="2981325"/>
            <a:ext cx="652463" cy="295275"/>
          </a:xfrm>
          <a:custGeom>
            <a:avLst/>
            <a:gdLst>
              <a:gd name="connsiteX0" fmla="*/ 0 w 652463"/>
              <a:gd name="connsiteY0" fmla="*/ 0 h 295275"/>
              <a:gd name="connsiteX1" fmla="*/ 19050 w 652463"/>
              <a:gd name="connsiteY1" fmla="*/ 38100 h 295275"/>
              <a:gd name="connsiteX2" fmla="*/ 47625 w 652463"/>
              <a:gd name="connsiteY2" fmla="*/ 47625 h 295275"/>
              <a:gd name="connsiteX3" fmla="*/ 76200 w 652463"/>
              <a:gd name="connsiteY3" fmla="*/ 66675 h 295275"/>
              <a:gd name="connsiteX4" fmla="*/ 104775 w 652463"/>
              <a:gd name="connsiteY4" fmla="*/ 85725 h 295275"/>
              <a:gd name="connsiteX5" fmla="*/ 119063 w 652463"/>
              <a:gd name="connsiteY5" fmla="*/ 95250 h 295275"/>
              <a:gd name="connsiteX6" fmla="*/ 133350 w 652463"/>
              <a:gd name="connsiteY6" fmla="*/ 104775 h 295275"/>
              <a:gd name="connsiteX7" fmla="*/ 147638 w 652463"/>
              <a:gd name="connsiteY7" fmla="*/ 119063 h 295275"/>
              <a:gd name="connsiteX8" fmla="*/ 161925 w 652463"/>
              <a:gd name="connsiteY8" fmla="*/ 123825 h 295275"/>
              <a:gd name="connsiteX9" fmla="*/ 176213 w 652463"/>
              <a:gd name="connsiteY9" fmla="*/ 133350 h 295275"/>
              <a:gd name="connsiteX10" fmla="*/ 204788 w 652463"/>
              <a:gd name="connsiteY10" fmla="*/ 142875 h 295275"/>
              <a:gd name="connsiteX11" fmla="*/ 219075 w 652463"/>
              <a:gd name="connsiteY11" fmla="*/ 152400 h 295275"/>
              <a:gd name="connsiteX12" fmla="*/ 238125 w 652463"/>
              <a:gd name="connsiteY12" fmla="*/ 157163 h 295275"/>
              <a:gd name="connsiteX13" fmla="*/ 252413 w 652463"/>
              <a:gd name="connsiteY13" fmla="*/ 161925 h 295275"/>
              <a:gd name="connsiteX14" fmla="*/ 261938 w 652463"/>
              <a:gd name="connsiteY14" fmla="*/ 176213 h 295275"/>
              <a:gd name="connsiteX15" fmla="*/ 304800 w 652463"/>
              <a:gd name="connsiteY15" fmla="*/ 195263 h 295275"/>
              <a:gd name="connsiteX16" fmla="*/ 319088 w 652463"/>
              <a:gd name="connsiteY16" fmla="*/ 200025 h 295275"/>
              <a:gd name="connsiteX17" fmla="*/ 338138 w 652463"/>
              <a:gd name="connsiteY17" fmla="*/ 209550 h 295275"/>
              <a:gd name="connsiteX18" fmla="*/ 361950 w 652463"/>
              <a:gd name="connsiteY18" fmla="*/ 219075 h 295275"/>
              <a:gd name="connsiteX19" fmla="*/ 376238 w 652463"/>
              <a:gd name="connsiteY19" fmla="*/ 228600 h 295275"/>
              <a:gd name="connsiteX20" fmla="*/ 404813 w 652463"/>
              <a:gd name="connsiteY20" fmla="*/ 238125 h 295275"/>
              <a:gd name="connsiteX21" fmla="*/ 433388 w 652463"/>
              <a:gd name="connsiteY21" fmla="*/ 247650 h 295275"/>
              <a:gd name="connsiteX22" fmla="*/ 481013 w 652463"/>
              <a:gd name="connsiteY22" fmla="*/ 257175 h 295275"/>
              <a:gd name="connsiteX23" fmla="*/ 509588 w 652463"/>
              <a:gd name="connsiteY23" fmla="*/ 266700 h 295275"/>
              <a:gd name="connsiteX24" fmla="*/ 523875 w 652463"/>
              <a:gd name="connsiteY24" fmla="*/ 271463 h 295275"/>
              <a:gd name="connsiteX25" fmla="*/ 571500 w 652463"/>
              <a:gd name="connsiteY25" fmla="*/ 276225 h 295275"/>
              <a:gd name="connsiteX26" fmla="*/ 590550 w 652463"/>
              <a:gd name="connsiteY26" fmla="*/ 280988 h 295275"/>
              <a:gd name="connsiteX27" fmla="*/ 623888 w 652463"/>
              <a:gd name="connsiteY27" fmla="*/ 285750 h 295275"/>
              <a:gd name="connsiteX28" fmla="*/ 652463 w 652463"/>
              <a:gd name="connsiteY28" fmla="*/ 295275 h 29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52463" h="295275">
                <a:moveTo>
                  <a:pt x="0" y="0"/>
                </a:moveTo>
                <a:cubicBezTo>
                  <a:pt x="1707" y="4267"/>
                  <a:pt x="11440" y="33344"/>
                  <a:pt x="19050" y="38100"/>
                </a:cubicBezTo>
                <a:cubicBezTo>
                  <a:pt x="27564" y="43421"/>
                  <a:pt x="47625" y="47625"/>
                  <a:pt x="47625" y="47625"/>
                </a:cubicBezTo>
                <a:cubicBezTo>
                  <a:pt x="79335" y="79335"/>
                  <a:pt x="45184" y="49444"/>
                  <a:pt x="76200" y="66675"/>
                </a:cubicBezTo>
                <a:cubicBezTo>
                  <a:pt x="86207" y="72234"/>
                  <a:pt x="95250" y="79375"/>
                  <a:pt x="104775" y="85725"/>
                </a:cubicBezTo>
                <a:lnTo>
                  <a:pt x="119063" y="95250"/>
                </a:lnTo>
                <a:cubicBezTo>
                  <a:pt x="123825" y="98425"/>
                  <a:pt x="129303" y="100728"/>
                  <a:pt x="133350" y="104775"/>
                </a:cubicBezTo>
                <a:cubicBezTo>
                  <a:pt x="138113" y="109538"/>
                  <a:pt x="142034" y="115327"/>
                  <a:pt x="147638" y="119063"/>
                </a:cubicBezTo>
                <a:cubicBezTo>
                  <a:pt x="151815" y="121848"/>
                  <a:pt x="157163" y="122238"/>
                  <a:pt x="161925" y="123825"/>
                </a:cubicBezTo>
                <a:cubicBezTo>
                  <a:pt x="166688" y="127000"/>
                  <a:pt x="170982" y="131025"/>
                  <a:pt x="176213" y="133350"/>
                </a:cubicBezTo>
                <a:cubicBezTo>
                  <a:pt x="185388" y="137428"/>
                  <a:pt x="204788" y="142875"/>
                  <a:pt x="204788" y="142875"/>
                </a:cubicBezTo>
                <a:cubicBezTo>
                  <a:pt x="209550" y="146050"/>
                  <a:pt x="213814" y="150145"/>
                  <a:pt x="219075" y="152400"/>
                </a:cubicBezTo>
                <a:cubicBezTo>
                  <a:pt x="225091" y="154978"/>
                  <a:pt x="231831" y="155365"/>
                  <a:pt x="238125" y="157163"/>
                </a:cubicBezTo>
                <a:cubicBezTo>
                  <a:pt x="242952" y="158542"/>
                  <a:pt x="247650" y="160338"/>
                  <a:pt x="252413" y="161925"/>
                </a:cubicBezTo>
                <a:cubicBezTo>
                  <a:pt x="255588" y="166688"/>
                  <a:pt x="257891" y="172165"/>
                  <a:pt x="261938" y="176213"/>
                </a:cubicBezTo>
                <a:cubicBezTo>
                  <a:pt x="273258" y="187534"/>
                  <a:pt x="290653" y="190548"/>
                  <a:pt x="304800" y="195263"/>
                </a:cubicBezTo>
                <a:cubicBezTo>
                  <a:pt x="309563" y="196850"/>
                  <a:pt x="314598" y="197780"/>
                  <a:pt x="319088" y="200025"/>
                </a:cubicBezTo>
                <a:cubicBezTo>
                  <a:pt x="325438" y="203200"/>
                  <a:pt x="331650" y="206667"/>
                  <a:pt x="338138" y="209550"/>
                </a:cubicBezTo>
                <a:cubicBezTo>
                  <a:pt x="345950" y="213022"/>
                  <a:pt x="354304" y="215252"/>
                  <a:pt x="361950" y="219075"/>
                </a:cubicBezTo>
                <a:cubicBezTo>
                  <a:pt x="367070" y="221635"/>
                  <a:pt x="371007" y="226275"/>
                  <a:pt x="376238" y="228600"/>
                </a:cubicBezTo>
                <a:cubicBezTo>
                  <a:pt x="385413" y="232678"/>
                  <a:pt x="395288" y="234950"/>
                  <a:pt x="404813" y="238125"/>
                </a:cubicBezTo>
                <a:cubicBezTo>
                  <a:pt x="404824" y="238129"/>
                  <a:pt x="433377" y="247648"/>
                  <a:pt x="433388" y="247650"/>
                </a:cubicBezTo>
                <a:cubicBezTo>
                  <a:pt x="452689" y="250867"/>
                  <a:pt x="463257" y="251848"/>
                  <a:pt x="481013" y="257175"/>
                </a:cubicBezTo>
                <a:cubicBezTo>
                  <a:pt x="490630" y="260060"/>
                  <a:pt x="500063" y="263525"/>
                  <a:pt x="509588" y="266700"/>
                </a:cubicBezTo>
                <a:cubicBezTo>
                  <a:pt x="514350" y="268288"/>
                  <a:pt x="518880" y="270964"/>
                  <a:pt x="523875" y="271463"/>
                </a:cubicBezTo>
                <a:lnTo>
                  <a:pt x="571500" y="276225"/>
                </a:lnTo>
                <a:cubicBezTo>
                  <a:pt x="577850" y="277813"/>
                  <a:pt x="584110" y="279817"/>
                  <a:pt x="590550" y="280988"/>
                </a:cubicBezTo>
                <a:cubicBezTo>
                  <a:pt x="601594" y="282996"/>
                  <a:pt x="612950" y="283226"/>
                  <a:pt x="623888" y="285750"/>
                </a:cubicBezTo>
                <a:cubicBezTo>
                  <a:pt x="633671" y="288008"/>
                  <a:pt x="652463" y="295275"/>
                  <a:pt x="652463" y="295275"/>
                </a:cubicBezTo>
              </a:path>
            </a:pathLst>
          </a:custGeom>
          <a:noFill/>
          <a:ln w="6350" cmpd="sng">
            <a:solidFill>
              <a:srgbClr val="FF0000"/>
            </a:solidFill>
          </a:ln>
          <a:effectLst>
            <a:glow rad="38100">
              <a:srgbClr val="FF0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1845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5"/>
            <a:ext cx="4114800" cy="3463230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Koji toplinski pojas je istaknut crvenom bojom? ____________________.</a:t>
            </a:r>
          </a:p>
          <a:p>
            <a:r>
              <a:rPr lang="hr-HR" dirty="0" smtClean="0"/>
              <a:t>Žarki pojas proteže se od _______________ do _______________.</a:t>
            </a:r>
          </a:p>
          <a:p>
            <a:r>
              <a:rPr lang="hr-HR" dirty="0" smtClean="0"/>
              <a:t>Na svakom mjestu u pojasu Sunčeve zrake padaju okomito ___________ godišnje.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6705" y="788786"/>
            <a:ext cx="3844305" cy="3881484"/>
          </a:xfrm>
          <a:prstGeom prst="rect">
            <a:avLst/>
          </a:prstGeom>
        </p:spPr>
      </p:pic>
      <p:sp>
        <p:nvSpPr>
          <p:cNvPr id="5" name="Prostoručno 4"/>
          <p:cNvSpPr/>
          <p:nvPr/>
        </p:nvSpPr>
        <p:spPr>
          <a:xfrm>
            <a:off x="4882892" y="2093258"/>
            <a:ext cx="3398520" cy="1287780"/>
          </a:xfrm>
          <a:custGeom>
            <a:avLst/>
            <a:gdLst>
              <a:gd name="connsiteX0" fmla="*/ 114300 w 3398520"/>
              <a:gd name="connsiteY0" fmla="*/ 0 h 1287780"/>
              <a:gd name="connsiteX1" fmla="*/ 60960 w 3398520"/>
              <a:gd name="connsiteY1" fmla="*/ 198120 h 1287780"/>
              <a:gd name="connsiteX2" fmla="*/ 7620 w 3398520"/>
              <a:gd name="connsiteY2" fmla="*/ 487680 h 1287780"/>
              <a:gd name="connsiteX3" fmla="*/ 0 w 3398520"/>
              <a:gd name="connsiteY3" fmla="*/ 792480 h 1287780"/>
              <a:gd name="connsiteX4" fmla="*/ 45720 w 3398520"/>
              <a:gd name="connsiteY4" fmla="*/ 1082040 h 1287780"/>
              <a:gd name="connsiteX5" fmla="*/ 114300 w 3398520"/>
              <a:gd name="connsiteY5" fmla="*/ 1287780 h 1287780"/>
              <a:gd name="connsiteX6" fmla="*/ 411480 w 3398520"/>
              <a:gd name="connsiteY6" fmla="*/ 1196340 h 1287780"/>
              <a:gd name="connsiteX7" fmla="*/ 899160 w 3398520"/>
              <a:gd name="connsiteY7" fmla="*/ 1127760 h 1287780"/>
              <a:gd name="connsiteX8" fmla="*/ 1363980 w 3398520"/>
              <a:gd name="connsiteY8" fmla="*/ 1104900 h 1287780"/>
              <a:gd name="connsiteX9" fmla="*/ 1722120 w 3398520"/>
              <a:gd name="connsiteY9" fmla="*/ 1082040 h 1287780"/>
              <a:gd name="connsiteX10" fmla="*/ 2118360 w 3398520"/>
              <a:gd name="connsiteY10" fmla="*/ 1104900 h 1287780"/>
              <a:gd name="connsiteX11" fmla="*/ 2537460 w 3398520"/>
              <a:gd name="connsiteY11" fmla="*/ 1143000 h 1287780"/>
              <a:gd name="connsiteX12" fmla="*/ 2910840 w 3398520"/>
              <a:gd name="connsiteY12" fmla="*/ 1196340 h 1287780"/>
              <a:gd name="connsiteX13" fmla="*/ 3284220 w 3398520"/>
              <a:gd name="connsiteY13" fmla="*/ 1280160 h 1287780"/>
              <a:gd name="connsiteX14" fmla="*/ 3352800 w 3398520"/>
              <a:gd name="connsiteY14" fmla="*/ 1059180 h 1287780"/>
              <a:gd name="connsiteX15" fmla="*/ 3390900 w 3398520"/>
              <a:gd name="connsiteY15" fmla="*/ 838200 h 1287780"/>
              <a:gd name="connsiteX16" fmla="*/ 3398520 w 3398520"/>
              <a:gd name="connsiteY16" fmla="*/ 571500 h 1287780"/>
              <a:gd name="connsiteX17" fmla="*/ 3360420 w 3398520"/>
              <a:gd name="connsiteY17" fmla="*/ 312420 h 1287780"/>
              <a:gd name="connsiteX18" fmla="*/ 3276600 w 3398520"/>
              <a:gd name="connsiteY18" fmla="*/ 7620 h 1287780"/>
              <a:gd name="connsiteX19" fmla="*/ 2956560 w 3398520"/>
              <a:gd name="connsiteY19" fmla="*/ 83820 h 1287780"/>
              <a:gd name="connsiteX20" fmla="*/ 2575560 w 3398520"/>
              <a:gd name="connsiteY20" fmla="*/ 129540 h 1287780"/>
              <a:gd name="connsiteX21" fmla="*/ 2286000 w 3398520"/>
              <a:gd name="connsiteY21" fmla="*/ 167640 h 1287780"/>
              <a:gd name="connsiteX22" fmla="*/ 1943100 w 3398520"/>
              <a:gd name="connsiteY22" fmla="*/ 182880 h 1287780"/>
              <a:gd name="connsiteX23" fmla="*/ 1653540 w 3398520"/>
              <a:gd name="connsiteY23" fmla="*/ 182880 h 1287780"/>
              <a:gd name="connsiteX24" fmla="*/ 1341120 w 3398520"/>
              <a:gd name="connsiteY24" fmla="*/ 182880 h 1287780"/>
              <a:gd name="connsiteX25" fmla="*/ 1082040 w 3398520"/>
              <a:gd name="connsiteY25" fmla="*/ 160020 h 1287780"/>
              <a:gd name="connsiteX26" fmla="*/ 769620 w 3398520"/>
              <a:gd name="connsiteY26" fmla="*/ 129540 h 1287780"/>
              <a:gd name="connsiteX27" fmla="*/ 510540 w 3398520"/>
              <a:gd name="connsiteY27" fmla="*/ 91440 h 1287780"/>
              <a:gd name="connsiteX28" fmla="*/ 266700 w 3398520"/>
              <a:gd name="connsiteY28" fmla="*/ 38100 h 1287780"/>
              <a:gd name="connsiteX29" fmla="*/ 114300 w 3398520"/>
              <a:gd name="connsiteY29" fmla="*/ 0 h 1287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398520" h="1287780">
                <a:moveTo>
                  <a:pt x="114300" y="0"/>
                </a:moveTo>
                <a:lnTo>
                  <a:pt x="60960" y="198120"/>
                </a:lnTo>
                <a:lnTo>
                  <a:pt x="7620" y="487680"/>
                </a:lnTo>
                <a:lnTo>
                  <a:pt x="0" y="792480"/>
                </a:lnTo>
                <a:lnTo>
                  <a:pt x="45720" y="1082040"/>
                </a:lnTo>
                <a:lnTo>
                  <a:pt x="114300" y="1287780"/>
                </a:lnTo>
                <a:lnTo>
                  <a:pt x="411480" y="1196340"/>
                </a:lnTo>
                <a:lnTo>
                  <a:pt x="899160" y="1127760"/>
                </a:lnTo>
                <a:lnTo>
                  <a:pt x="1363980" y="1104900"/>
                </a:lnTo>
                <a:lnTo>
                  <a:pt x="1722120" y="1082040"/>
                </a:lnTo>
                <a:lnTo>
                  <a:pt x="2118360" y="1104900"/>
                </a:lnTo>
                <a:lnTo>
                  <a:pt x="2537460" y="1143000"/>
                </a:lnTo>
                <a:lnTo>
                  <a:pt x="2910840" y="1196340"/>
                </a:lnTo>
                <a:lnTo>
                  <a:pt x="3284220" y="1280160"/>
                </a:lnTo>
                <a:lnTo>
                  <a:pt x="3352800" y="1059180"/>
                </a:lnTo>
                <a:lnTo>
                  <a:pt x="3390900" y="838200"/>
                </a:lnTo>
                <a:lnTo>
                  <a:pt x="3398520" y="571500"/>
                </a:lnTo>
                <a:lnTo>
                  <a:pt x="3360420" y="312420"/>
                </a:lnTo>
                <a:lnTo>
                  <a:pt x="3276600" y="7620"/>
                </a:lnTo>
                <a:lnTo>
                  <a:pt x="2956560" y="83820"/>
                </a:lnTo>
                <a:lnTo>
                  <a:pt x="2575560" y="129540"/>
                </a:lnTo>
                <a:lnTo>
                  <a:pt x="2286000" y="167640"/>
                </a:lnTo>
                <a:lnTo>
                  <a:pt x="1943100" y="182880"/>
                </a:lnTo>
                <a:lnTo>
                  <a:pt x="1653540" y="182880"/>
                </a:lnTo>
                <a:lnTo>
                  <a:pt x="1341120" y="182880"/>
                </a:lnTo>
                <a:lnTo>
                  <a:pt x="1082040" y="160020"/>
                </a:lnTo>
                <a:lnTo>
                  <a:pt x="769620" y="129540"/>
                </a:lnTo>
                <a:lnTo>
                  <a:pt x="510540" y="91440"/>
                </a:lnTo>
                <a:lnTo>
                  <a:pt x="266700" y="38100"/>
                </a:lnTo>
                <a:lnTo>
                  <a:pt x="11430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avokutnik 5"/>
          <p:cNvSpPr/>
          <p:nvPr/>
        </p:nvSpPr>
        <p:spPr>
          <a:xfrm>
            <a:off x="-135183" y="2067694"/>
            <a:ext cx="4824536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>
                <a:solidFill>
                  <a:srgbClr val="FF0000"/>
                </a:solidFill>
              </a:rPr>
              <a:t>Žarki pojas</a:t>
            </a:r>
            <a:endParaRPr lang="hr-HR" sz="2500" dirty="0">
              <a:solidFill>
                <a:srgbClr val="FF0000"/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-324544" y="2729528"/>
            <a:ext cx="4824536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>
                <a:solidFill>
                  <a:srgbClr val="FF0000"/>
                </a:solidFill>
              </a:rPr>
              <a:t>s</a:t>
            </a:r>
            <a:r>
              <a:rPr lang="hr-HR" sz="2500" dirty="0" smtClean="0">
                <a:solidFill>
                  <a:srgbClr val="FF0000"/>
                </a:solidFill>
              </a:rPr>
              <a:t>jeverne obratnice</a:t>
            </a:r>
            <a:endParaRPr lang="hr-HR" sz="2500" dirty="0">
              <a:solidFill>
                <a:srgbClr val="FF0000"/>
              </a:solidFill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-338563" y="3056910"/>
            <a:ext cx="4824536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>
                <a:solidFill>
                  <a:srgbClr val="FF0000"/>
                </a:solidFill>
              </a:rPr>
              <a:t>južne obratnice</a:t>
            </a:r>
            <a:endParaRPr lang="hr-HR" sz="2500" dirty="0">
              <a:solidFill>
                <a:srgbClr val="FF0000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518074" y="4020126"/>
            <a:ext cx="4824536" cy="450944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500" dirty="0" smtClean="0">
                <a:solidFill>
                  <a:srgbClr val="FF0000"/>
                </a:solidFill>
              </a:rPr>
              <a:t>dva puta</a:t>
            </a:r>
            <a:endParaRPr lang="hr-HR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7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U kojim toplinskim pojasevima se pravilno smjenjuju četiri godišnja doba?</a:t>
            </a:r>
          </a:p>
          <a:p>
            <a:r>
              <a:rPr lang="hr-HR" dirty="0" smtClean="0"/>
              <a:t>Opišite pružanje umjerenih pojaseva na priloženoj slici.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7893" y="799261"/>
            <a:ext cx="3156259" cy="417646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6705" y="788786"/>
            <a:ext cx="3844305" cy="3881484"/>
          </a:xfrm>
          <a:prstGeom prst="rect">
            <a:avLst/>
          </a:prstGeom>
        </p:spPr>
      </p:pic>
      <p:sp>
        <p:nvSpPr>
          <p:cNvPr id="6" name="Prostoručno 5"/>
          <p:cNvSpPr/>
          <p:nvPr/>
        </p:nvSpPr>
        <p:spPr>
          <a:xfrm>
            <a:off x="5006340" y="1219200"/>
            <a:ext cx="3147060" cy="1051560"/>
          </a:xfrm>
          <a:custGeom>
            <a:avLst/>
            <a:gdLst>
              <a:gd name="connsiteX0" fmla="*/ 792480 w 3147060"/>
              <a:gd name="connsiteY0" fmla="*/ 0 h 1051560"/>
              <a:gd name="connsiteX1" fmla="*/ 944880 w 3147060"/>
              <a:gd name="connsiteY1" fmla="*/ 91440 h 1051560"/>
              <a:gd name="connsiteX2" fmla="*/ 1165860 w 3147060"/>
              <a:gd name="connsiteY2" fmla="*/ 190500 h 1051560"/>
              <a:gd name="connsiteX3" fmla="*/ 1402080 w 3147060"/>
              <a:gd name="connsiteY3" fmla="*/ 228600 h 1051560"/>
              <a:gd name="connsiteX4" fmla="*/ 1691640 w 3147060"/>
              <a:gd name="connsiteY4" fmla="*/ 236220 h 1051560"/>
              <a:gd name="connsiteX5" fmla="*/ 1958340 w 3147060"/>
              <a:gd name="connsiteY5" fmla="*/ 190500 h 1051560"/>
              <a:gd name="connsiteX6" fmla="*/ 2148840 w 3147060"/>
              <a:gd name="connsiteY6" fmla="*/ 121920 h 1051560"/>
              <a:gd name="connsiteX7" fmla="*/ 2270760 w 3147060"/>
              <a:gd name="connsiteY7" fmla="*/ 68580 h 1051560"/>
              <a:gd name="connsiteX8" fmla="*/ 2346960 w 3147060"/>
              <a:gd name="connsiteY8" fmla="*/ 15240 h 1051560"/>
              <a:gd name="connsiteX9" fmla="*/ 2522220 w 3147060"/>
              <a:gd name="connsiteY9" fmla="*/ 106680 h 1051560"/>
              <a:gd name="connsiteX10" fmla="*/ 2743200 w 3147060"/>
              <a:gd name="connsiteY10" fmla="*/ 266700 h 1051560"/>
              <a:gd name="connsiteX11" fmla="*/ 2903220 w 3147060"/>
              <a:gd name="connsiteY11" fmla="*/ 464820 h 1051560"/>
              <a:gd name="connsiteX12" fmla="*/ 3063240 w 3147060"/>
              <a:gd name="connsiteY12" fmla="*/ 693420 h 1051560"/>
              <a:gd name="connsiteX13" fmla="*/ 3147060 w 3147060"/>
              <a:gd name="connsiteY13" fmla="*/ 883920 h 1051560"/>
              <a:gd name="connsiteX14" fmla="*/ 2887980 w 3147060"/>
              <a:gd name="connsiteY14" fmla="*/ 929640 h 1051560"/>
              <a:gd name="connsiteX15" fmla="*/ 2491740 w 3147060"/>
              <a:gd name="connsiteY15" fmla="*/ 1005840 h 1051560"/>
              <a:gd name="connsiteX16" fmla="*/ 2156460 w 3147060"/>
              <a:gd name="connsiteY16" fmla="*/ 1036320 h 1051560"/>
              <a:gd name="connsiteX17" fmla="*/ 1851660 w 3147060"/>
              <a:gd name="connsiteY17" fmla="*/ 1051560 h 1051560"/>
              <a:gd name="connsiteX18" fmla="*/ 1546860 w 3147060"/>
              <a:gd name="connsiteY18" fmla="*/ 1051560 h 1051560"/>
              <a:gd name="connsiteX19" fmla="*/ 1234440 w 3147060"/>
              <a:gd name="connsiteY19" fmla="*/ 1051560 h 1051560"/>
              <a:gd name="connsiteX20" fmla="*/ 830580 w 3147060"/>
              <a:gd name="connsiteY20" fmla="*/ 1028700 h 1051560"/>
              <a:gd name="connsiteX21" fmla="*/ 518160 w 3147060"/>
              <a:gd name="connsiteY21" fmla="*/ 982980 h 1051560"/>
              <a:gd name="connsiteX22" fmla="*/ 297180 w 3147060"/>
              <a:gd name="connsiteY22" fmla="*/ 944880 h 1051560"/>
              <a:gd name="connsiteX23" fmla="*/ 0 w 3147060"/>
              <a:gd name="connsiteY23" fmla="*/ 876300 h 1051560"/>
              <a:gd name="connsiteX24" fmla="*/ 83820 w 3147060"/>
              <a:gd name="connsiteY24" fmla="*/ 685800 h 1051560"/>
              <a:gd name="connsiteX25" fmla="*/ 259080 w 3147060"/>
              <a:gd name="connsiteY25" fmla="*/ 441960 h 1051560"/>
              <a:gd name="connsiteX26" fmla="*/ 464820 w 3147060"/>
              <a:gd name="connsiteY26" fmla="*/ 228600 h 1051560"/>
              <a:gd name="connsiteX27" fmla="*/ 662940 w 3147060"/>
              <a:gd name="connsiteY27" fmla="*/ 83820 h 1051560"/>
              <a:gd name="connsiteX28" fmla="*/ 792480 w 3147060"/>
              <a:gd name="connsiteY28" fmla="*/ 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47060" h="1051560">
                <a:moveTo>
                  <a:pt x="792480" y="0"/>
                </a:moveTo>
                <a:lnTo>
                  <a:pt x="944880" y="91440"/>
                </a:lnTo>
                <a:lnTo>
                  <a:pt x="1165860" y="190500"/>
                </a:lnTo>
                <a:lnTo>
                  <a:pt x="1402080" y="228600"/>
                </a:lnTo>
                <a:lnTo>
                  <a:pt x="1691640" y="236220"/>
                </a:lnTo>
                <a:lnTo>
                  <a:pt x="1958340" y="190500"/>
                </a:lnTo>
                <a:lnTo>
                  <a:pt x="2148840" y="121920"/>
                </a:lnTo>
                <a:lnTo>
                  <a:pt x="2270760" y="68580"/>
                </a:lnTo>
                <a:lnTo>
                  <a:pt x="2346960" y="15240"/>
                </a:lnTo>
                <a:lnTo>
                  <a:pt x="2522220" y="106680"/>
                </a:lnTo>
                <a:lnTo>
                  <a:pt x="2743200" y="266700"/>
                </a:lnTo>
                <a:lnTo>
                  <a:pt x="2903220" y="464820"/>
                </a:lnTo>
                <a:lnTo>
                  <a:pt x="3063240" y="693420"/>
                </a:lnTo>
                <a:lnTo>
                  <a:pt x="3147060" y="883920"/>
                </a:lnTo>
                <a:lnTo>
                  <a:pt x="2887980" y="929640"/>
                </a:lnTo>
                <a:lnTo>
                  <a:pt x="2491740" y="1005840"/>
                </a:lnTo>
                <a:lnTo>
                  <a:pt x="2156460" y="1036320"/>
                </a:lnTo>
                <a:lnTo>
                  <a:pt x="1851660" y="1051560"/>
                </a:lnTo>
                <a:lnTo>
                  <a:pt x="1546860" y="1051560"/>
                </a:lnTo>
                <a:lnTo>
                  <a:pt x="1234440" y="1051560"/>
                </a:lnTo>
                <a:lnTo>
                  <a:pt x="830580" y="1028700"/>
                </a:lnTo>
                <a:lnTo>
                  <a:pt x="518160" y="982980"/>
                </a:lnTo>
                <a:lnTo>
                  <a:pt x="297180" y="944880"/>
                </a:lnTo>
                <a:lnTo>
                  <a:pt x="0" y="876300"/>
                </a:lnTo>
                <a:lnTo>
                  <a:pt x="83820" y="685800"/>
                </a:lnTo>
                <a:lnTo>
                  <a:pt x="259080" y="441960"/>
                </a:lnTo>
                <a:lnTo>
                  <a:pt x="464820" y="228600"/>
                </a:lnTo>
                <a:lnTo>
                  <a:pt x="662940" y="83820"/>
                </a:lnTo>
                <a:lnTo>
                  <a:pt x="79248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ostoručno 6"/>
          <p:cNvSpPr/>
          <p:nvPr/>
        </p:nvSpPr>
        <p:spPr>
          <a:xfrm rot="10800000">
            <a:off x="5003388" y="3189462"/>
            <a:ext cx="3150012" cy="1080000"/>
          </a:xfrm>
          <a:custGeom>
            <a:avLst/>
            <a:gdLst>
              <a:gd name="connsiteX0" fmla="*/ 792480 w 3147060"/>
              <a:gd name="connsiteY0" fmla="*/ 0 h 1051560"/>
              <a:gd name="connsiteX1" fmla="*/ 944880 w 3147060"/>
              <a:gd name="connsiteY1" fmla="*/ 91440 h 1051560"/>
              <a:gd name="connsiteX2" fmla="*/ 1165860 w 3147060"/>
              <a:gd name="connsiteY2" fmla="*/ 190500 h 1051560"/>
              <a:gd name="connsiteX3" fmla="*/ 1402080 w 3147060"/>
              <a:gd name="connsiteY3" fmla="*/ 228600 h 1051560"/>
              <a:gd name="connsiteX4" fmla="*/ 1691640 w 3147060"/>
              <a:gd name="connsiteY4" fmla="*/ 236220 h 1051560"/>
              <a:gd name="connsiteX5" fmla="*/ 1958340 w 3147060"/>
              <a:gd name="connsiteY5" fmla="*/ 190500 h 1051560"/>
              <a:gd name="connsiteX6" fmla="*/ 2148840 w 3147060"/>
              <a:gd name="connsiteY6" fmla="*/ 121920 h 1051560"/>
              <a:gd name="connsiteX7" fmla="*/ 2270760 w 3147060"/>
              <a:gd name="connsiteY7" fmla="*/ 68580 h 1051560"/>
              <a:gd name="connsiteX8" fmla="*/ 2346960 w 3147060"/>
              <a:gd name="connsiteY8" fmla="*/ 15240 h 1051560"/>
              <a:gd name="connsiteX9" fmla="*/ 2522220 w 3147060"/>
              <a:gd name="connsiteY9" fmla="*/ 106680 h 1051560"/>
              <a:gd name="connsiteX10" fmla="*/ 2743200 w 3147060"/>
              <a:gd name="connsiteY10" fmla="*/ 266700 h 1051560"/>
              <a:gd name="connsiteX11" fmla="*/ 2903220 w 3147060"/>
              <a:gd name="connsiteY11" fmla="*/ 464820 h 1051560"/>
              <a:gd name="connsiteX12" fmla="*/ 3063240 w 3147060"/>
              <a:gd name="connsiteY12" fmla="*/ 693420 h 1051560"/>
              <a:gd name="connsiteX13" fmla="*/ 3147060 w 3147060"/>
              <a:gd name="connsiteY13" fmla="*/ 883920 h 1051560"/>
              <a:gd name="connsiteX14" fmla="*/ 2887980 w 3147060"/>
              <a:gd name="connsiteY14" fmla="*/ 929640 h 1051560"/>
              <a:gd name="connsiteX15" fmla="*/ 2491740 w 3147060"/>
              <a:gd name="connsiteY15" fmla="*/ 1005840 h 1051560"/>
              <a:gd name="connsiteX16" fmla="*/ 2156460 w 3147060"/>
              <a:gd name="connsiteY16" fmla="*/ 1036320 h 1051560"/>
              <a:gd name="connsiteX17" fmla="*/ 1851660 w 3147060"/>
              <a:gd name="connsiteY17" fmla="*/ 1051560 h 1051560"/>
              <a:gd name="connsiteX18" fmla="*/ 1546860 w 3147060"/>
              <a:gd name="connsiteY18" fmla="*/ 1051560 h 1051560"/>
              <a:gd name="connsiteX19" fmla="*/ 1234440 w 3147060"/>
              <a:gd name="connsiteY19" fmla="*/ 1051560 h 1051560"/>
              <a:gd name="connsiteX20" fmla="*/ 830580 w 3147060"/>
              <a:gd name="connsiteY20" fmla="*/ 1028700 h 1051560"/>
              <a:gd name="connsiteX21" fmla="*/ 518160 w 3147060"/>
              <a:gd name="connsiteY21" fmla="*/ 982980 h 1051560"/>
              <a:gd name="connsiteX22" fmla="*/ 297180 w 3147060"/>
              <a:gd name="connsiteY22" fmla="*/ 944880 h 1051560"/>
              <a:gd name="connsiteX23" fmla="*/ 0 w 3147060"/>
              <a:gd name="connsiteY23" fmla="*/ 876300 h 1051560"/>
              <a:gd name="connsiteX24" fmla="*/ 83820 w 3147060"/>
              <a:gd name="connsiteY24" fmla="*/ 685800 h 1051560"/>
              <a:gd name="connsiteX25" fmla="*/ 259080 w 3147060"/>
              <a:gd name="connsiteY25" fmla="*/ 441960 h 1051560"/>
              <a:gd name="connsiteX26" fmla="*/ 464820 w 3147060"/>
              <a:gd name="connsiteY26" fmla="*/ 228600 h 1051560"/>
              <a:gd name="connsiteX27" fmla="*/ 662940 w 3147060"/>
              <a:gd name="connsiteY27" fmla="*/ 83820 h 1051560"/>
              <a:gd name="connsiteX28" fmla="*/ 792480 w 3147060"/>
              <a:gd name="connsiteY28" fmla="*/ 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47060" h="1051560">
                <a:moveTo>
                  <a:pt x="792480" y="0"/>
                </a:moveTo>
                <a:lnTo>
                  <a:pt x="944880" y="91440"/>
                </a:lnTo>
                <a:lnTo>
                  <a:pt x="1165860" y="190500"/>
                </a:lnTo>
                <a:lnTo>
                  <a:pt x="1402080" y="228600"/>
                </a:lnTo>
                <a:lnTo>
                  <a:pt x="1691640" y="236220"/>
                </a:lnTo>
                <a:lnTo>
                  <a:pt x="1958340" y="190500"/>
                </a:lnTo>
                <a:lnTo>
                  <a:pt x="2148840" y="121920"/>
                </a:lnTo>
                <a:lnTo>
                  <a:pt x="2270760" y="68580"/>
                </a:lnTo>
                <a:lnTo>
                  <a:pt x="2346960" y="15240"/>
                </a:lnTo>
                <a:lnTo>
                  <a:pt x="2522220" y="106680"/>
                </a:lnTo>
                <a:lnTo>
                  <a:pt x="2743200" y="266700"/>
                </a:lnTo>
                <a:lnTo>
                  <a:pt x="2903220" y="464820"/>
                </a:lnTo>
                <a:lnTo>
                  <a:pt x="3063240" y="693420"/>
                </a:lnTo>
                <a:lnTo>
                  <a:pt x="3147060" y="883920"/>
                </a:lnTo>
                <a:lnTo>
                  <a:pt x="2887980" y="929640"/>
                </a:lnTo>
                <a:lnTo>
                  <a:pt x="2491740" y="1005840"/>
                </a:lnTo>
                <a:lnTo>
                  <a:pt x="2156460" y="1036320"/>
                </a:lnTo>
                <a:lnTo>
                  <a:pt x="1851660" y="1051560"/>
                </a:lnTo>
                <a:lnTo>
                  <a:pt x="1546860" y="1051560"/>
                </a:lnTo>
                <a:lnTo>
                  <a:pt x="1234440" y="1051560"/>
                </a:lnTo>
                <a:lnTo>
                  <a:pt x="830580" y="1028700"/>
                </a:lnTo>
                <a:lnTo>
                  <a:pt x="518160" y="982980"/>
                </a:lnTo>
                <a:lnTo>
                  <a:pt x="297180" y="944880"/>
                </a:lnTo>
                <a:lnTo>
                  <a:pt x="0" y="876300"/>
                </a:lnTo>
                <a:lnTo>
                  <a:pt x="83820" y="685800"/>
                </a:lnTo>
                <a:lnTo>
                  <a:pt x="259080" y="441960"/>
                </a:lnTo>
                <a:lnTo>
                  <a:pt x="464820" y="228600"/>
                </a:lnTo>
                <a:lnTo>
                  <a:pt x="662940" y="83820"/>
                </a:lnTo>
                <a:lnTo>
                  <a:pt x="79248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806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045814" cy="303098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Imenujte toplinske pojaseve istaknute crvenom bojom na slici.</a:t>
            </a:r>
          </a:p>
          <a:p>
            <a:r>
              <a:rPr lang="hr-HR" dirty="0" smtClean="0"/>
              <a:t>Opišite obilježja hladnih pojaseva.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6705" y="788786"/>
            <a:ext cx="3844305" cy="3881484"/>
          </a:xfrm>
          <a:prstGeom prst="rect">
            <a:avLst/>
          </a:prstGeom>
        </p:spPr>
      </p:pic>
      <p:sp>
        <p:nvSpPr>
          <p:cNvPr id="5" name="Prostoručno 4"/>
          <p:cNvSpPr/>
          <p:nvPr/>
        </p:nvSpPr>
        <p:spPr>
          <a:xfrm>
            <a:off x="5800725" y="1028700"/>
            <a:ext cx="1552575" cy="428625"/>
          </a:xfrm>
          <a:custGeom>
            <a:avLst/>
            <a:gdLst>
              <a:gd name="connsiteX0" fmla="*/ 0 w 1552575"/>
              <a:gd name="connsiteY0" fmla="*/ 185738 h 428625"/>
              <a:gd name="connsiteX1" fmla="*/ 123825 w 1552575"/>
              <a:gd name="connsiteY1" fmla="*/ 266700 h 428625"/>
              <a:gd name="connsiteX2" fmla="*/ 342900 w 1552575"/>
              <a:gd name="connsiteY2" fmla="*/ 357188 h 428625"/>
              <a:gd name="connsiteX3" fmla="*/ 633413 w 1552575"/>
              <a:gd name="connsiteY3" fmla="*/ 423863 h 428625"/>
              <a:gd name="connsiteX4" fmla="*/ 862013 w 1552575"/>
              <a:gd name="connsiteY4" fmla="*/ 428625 h 428625"/>
              <a:gd name="connsiteX5" fmla="*/ 1042988 w 1552575"/>
              <a:gd name="connsiteY5" fmla="*/ 409575 h 428625"/>
              <a:gd name="connsiteX6" fmla="*/ 1228725 w 1552575"/>
              <a:gd name="connsiteY6" fmla="*/ 357188 h 428625"/>
              <a:gd name="connsiteX7" fmla="*/ 1395413 w 1552575"/>
              <a:gd name="connsiteY7" fmla="*/ 290513 h 428625"/>
              <a:gd name="connsiteX8" fmla="*/ 1452563 w 1552575"/>
              <a:gd name="connsiteY8" fmla="*/ 280988 h 428625"/>
              <a:gd name="connsiteX9" fmla="*/ 1552575 w 1552575"/>
              <a:gd name="connsiteY9" fmla="*/ 190500 h 428625"/>
              <a:gd name="connsiteX10" fmla="*/ 1271588 w 1552575"/>
              <a:gd name="connsiteY10" fmla="*/ 66675 h 428625"/>
              <a:gd name="connsiteX11" fmla="*/ 962025 w 1552575"/>
              <a:gd name="connsiteY11" fmla="*/ 9525 h 428625"/>
              <a:gd name="connsiteX12" fmla="*/ 690563 w 1552575"/>
              <a:gd name="connsiteY12" fmla="*/ 0 h 428625"/>
              <a:gd name="connsiteX13" fmla="*/ 395288 w 1552575"/>
              <a:gd name="connsiteY13" fmla="*/ 33338 h 428625"/>
              <a:gd name="connsiteX14" fmla="*/ 0 w 1552575"/>
              <a:gd name="connsiteY14" fmla="*/ 185738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2575" h="428625">
                <a:moveTo>
                  <a:pt x="0" y="185738"/>
                </a:moveTo>
                <a:lnTo>
                  <a:pt x="123825" y="266700"/>
                </a:lnTo>
                <a:lnTo>
                  <a:pt x="342900" y="357188"/>
                </a:lnTo>
                <a:lnTo>
                  <a:pt x="633413" y="423863"/>
                </a:lnTo>
                <a:lnTo>
                  <a:pt x="862013" y="428625"/>
                </a:lnTo>
                <a:lnTo>
                  <a:pt x="1042988" y="409575"/>
                </a:lnTo>
                <a:lnTo>
                  <a:pt x="1228725" y="357188"/>
                </a:lnTo>
                <a:lnTo>
                  <a:pt x="1395413" y="290513"/>
                </a:lnTo>
                <a:cubicBezTo>
                  <a:pt x="1442924" y="279955"/>
                  <a:pt x="1423639" y="280988"/>
                  <a:pt x="1452563" y="280988"/>
                </a:cubicBezTo>
                <a:lnTo>
                  <a:pt x="1552575" y="190500"/>
                </a:lnTo>
                <a:lnTo>
                  <a:pt x="1271588" y="66675"/>
                </a:lnTo>
                <a:lnTo>
                  <a:pt x="962025" y="9525"/>
                </a:lnTo>
                <a:lnTo>
                  <a:pt x="690563" y="0"/>
                </a:lnTo>
                <a:lnTo>
                  <a:pt x="395288" y="33338"/>
                </a:lnTo>
                <a:lnTo>
                  <a:pt x="0" y="18573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Prostoručno 5"/>
          <p:cNvSpPr/>
          <p:nvPr/>
        </p:nvSpPr>
        <p:spPr>
          <a:xfrm rot="10800000">
            <a:off x="5800725" y="4028362"/>
            <a:ext cx="1552575" cy="428625"/>
          </a:xfrm>
          <a:custGeom>
            <a:avLst/>
            <a:gdLst>
              <a:gd name="connsiteX0" fmla="*/ 0 w 1552575"/>
              <a:gd name="connsiteY0" fmla="*/ 185738 h 428625"/>
              <a:gd name="connsiteX1" fmla="*/ 123825 w 1552575"/>
              <a:gd name="connsiteY1" fmla="*/ 266700 h 428625"/>
              <a:gd name="connsiteX2" fmla="*/ 342900 w 1552575"/>
              <a:gd name="connsiteY2" fmla="*/ 357188 h 428625"/>
              <a:gd name="connsiteX3" fmla="*/ 633413 w 1552575"/>
              <a:gd name="connsiteY3" fmla="*/ 423863 h 428625"/>
              <a:gd name="connsiteX4" fmla="*/ 862013 w 1552575"/>
              <a:gd name="connsiteY4" fmla="*/ 428625 h 428625"/>
              <a:gd name="connsiteX5" fmla="*/ 1042988 w 1552575"/>
              <a:gd name="connsiteY5" fmla="*/ 409575 h 428625"/>
              <a:gd name="connsiteX6" fmla="*/ 1228725 w 1552575"/>
              <a:gd name="connsiteY6" fmla="*/ 357188 h 428625"/>
              <a:gd name="connsiteX7" fmla="*/ 1395413 w 1552575"/>
              <a:gd name="connsiteY7" fmla="*/ 290513 h 428625"/>
              <a:gd name="connsiteX8" fmla="*/ 1452563 w 1552575"/>
              <a:gd name="connsiteY8" fmla="*/ 280988 h 428625"/>
              <a:gd name="connsiteX9" fmla="*/ 1552575 w 1552575"/>
              <a:gd name="connsiteY9" fmla="*/ 190500 h 428625"/>
              <a:gd name="connsiteX10" fmla="*/ 1271588 w 1552575"/>
              <a:gd name="connsiteY10" fmla="*/ 66675 h 428625"/>
              <a:gd name="connsiteX11" fmla="*/ 962025 w 1552575"/>
              <a:gd name="connsiteY11" fmla="*/ 9525 h 428625"/>
              <a:gd name="connsiteX12" fmla="*/ 690563 w 1552575"/>
              <a:gd name="connsiteY12" fmla="*/ 0 h 428625"/>
              <a:gd name="connsiteX13" fmla="*/ 395288 w 1552575"/>
              <a:gd name="connsiteY13" fmla="*/ 33338 h 428625"/>
              <a:gd name="connsiteX14" fmla="*/ 0 w 1552575"/>
              <a:gd name="connsiteY14" fmla="*/ 185738 h 42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52575" h="428625">
                <a:moveTo>
                  <a:pt x="0" y="185738"/>
                </a:moveTo>
                <a:lnTo>
                  <a:pt x="123825" y="266700"/>
                </a:lnTo>
                <a:lnTo>
                  <a:pt x="342900" y="357188"/>
                </a:lnTo>
                <a:lnTo>
                  <a:pt x="633413" y="423863"/>
                </a:lnTo>
                <a:lnTo>
                  <a:pt x="862013" y="428625"/>
                </a:lnTo>
                <a:lnTo>
                  <a:pt x="1042988" y="409575"/>
                </a:lnTo>
                <a:lnTo>
                  <a:pt x="1228725" y="357188"/>
                </a:lnTo>
                <a:lnTo>
                  <a:pt x="1395413" y="290513"/>
                </a:lnTo>
                <a:cubicBezTo>
                  <a:pt x="1442924" y="279955"/>
                  <a:pt x="1423639" y="280988"/>
                  <a:pt x="1452563" y="280988"/>
                </a:cubicBezTo>
                <a:lnTo>
                  <a:pt x="1552575" y="190500"/>
                </a:lnTo>
                <a:lnTo>
                  <a:pt x="1271588" y="66675"/>
                </a:lnTo>
                <a:lnTo>
                  <a:pt x="962025" y="9525"/>
                </a:lnTo>
                <a:lnTo>
                  <a:pt x="690563" y="0"/>
                </a:lnTo>
                <a:lnTo>
                  <a:pt x="395288" y="33338"/>
                </a:lnTo>
                <a:lnTo>
                  <a:pt x="0" y="185738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  <a:alpha val="74000"/>
            </a:schemeClr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6575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006" y="1936254"/>
            <a:ext cx="8063794" cy="2795736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683568" y="915566"/>
            <a:ext cx="7859216" cy="8640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/>
              <a:t>Koliko ima godišnjih doba? Navedite ih kalendarskim redom! Koje je trenutačno godišnje doba? Kojeg datuma u našim krajevima počinju godišnja doba? Koje se promjene u prirodi događaju u pojedinim godišnjim dobima?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579296" cy="713234"/>
          </a:xfrm>
        </p:spPr>
        <p:txBody>
          <a:bodyPr>
            <a:noAutofit/>
          </a:bodyPr>
          <a:lstStyle/>
          <a:p>
            <a:r>
              <a:rPr lang="hr-HR" sz="2600" dirty="0" smtClean="0"/>
              <a:t>Pridružite obilježja toplinskih pojaseva s njihovim nazivima. </a:t>
            </a:r>
            <a:br>
              <a:rPr lang="hr-HR" sz="2600" dirty="0" smtClean="0"/>
            </a:br>
            <a:r>
              <a:rPr lang="hr-HR" sz="1800" i="1" dirty="0" smtClean="0"/>
              <a:t>(klik na obilježje)</a:t>
            </a:r>
            <a:endParaRPr lang="hr-HR" sz="1800" i="1" dirty="0"/>
          </a:p>
        </p:txBody>
      </p:sp>
      <p:sp>
        <p:nvSpPr>
          <p:cNvPr id="4" name="Pravokutnik 3"/>
          <p:cNvSpPr/>
          <p:nvPr/>
        </p:nvSpPr>
        <p:spPr>
          <a:xfrm>
            <a:off x="1043608" y="1563638"/>
            <a:ext cx="1711938" cy="5746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Žarki pojas</a:t>
            </a:r>
            <a:endParaRPr lang="hr-HR" sz="2000" dirty="0"/>
          </a:p>
        </p:txBody>
      </p:sp>
      <p:sp>
        <p:nvSpPr>
          <p:cNvPr id="5" name="Pravokutnik 4"/>
          <p:cNvSpPr/>
          <p:nvPr/>
        </p:nvSpPr>
        <p:spPr>
          <a:xfrm>
            <a:off x="3716031" y="1563638"/>
            <a:ext cx="1711938" cy="5746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Umjereni pojas</a:t>
            </a:r>
            <a:endParaRPr lang="hr-HR" sz="2000" dirty="0"/>
          </a:p>
        </p:txBody>
      </p:sp>
      <p:sp>
        <p:nvSpPr>
          <p:cNvPr id="6" name="Pravokutnik 5"/>
          <p:cNvSpPr/>
          <p:nvPr/>
        </p:nvSpPr>
        <p:spPr>
          <a:xfrm>
            <a:off x="6388454" y="1563638"/>
            <a:ext cx="1711938" cy="5746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Hladni pojas</a:t>
            </a:r>
            <a:endParaRPr lang="hr-HR" sz="2000" dirty="0"/>
          </a:p>
        </p:txBody>
      </p:sp>
      <p:sp>
        <p:nvSpPr>
          <p:cNvPr id="7" name="Pravokutnik 6"/>
          <p:cNvSpPr/>
          <p:nvPr/>
        </p:nvSpPr>
        <p:spPr>
          <a:xfrm>
            <a:off x="3716031" y="3867894"/>
            <a:ext cx="2448272" cy="5746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Između sjeverne i južne obratnice</a:t>
            </a:r>
            <a:endParaRPr lang="hr-HR" sz="2000" dirty="0"/>
          </a:p>
        </p:txBody>
      </p:sp>
      <p:sp>
        <p:nvSpPr>
          <p:cNvPr id="8" name="Pravokutnik 7"/>
          <p:cNvSpPr/>
          <p:nvPr/>
        </p:nvSpPr>
        <p:spPr>
          <a:xfrm>
            <a:off x="6388454" y="4568811"/>
            <a:ext cx="2448272" cy="5746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Pravilna smjena četiri godišnja doba</a:t>
            </a:r>
            <a:endParaRPr lang="hr-HR" sz="2000" dirty="0"/>
          </a:p>
        </p:txBody>
      </p:sp>
      <p:sp>
        <p:nvSpPr>
          <p:cNvPr id="9" name="Pravokutnik 8"/>
          <p:cNvSpPr/>
          <p:nvPr/>
        </p:nvSpPr>
        <p:spPr>
          <a:xfrm>
            <a:off x="6358433" y="3867894"/>
            <a:ext cx="2448272" cy="5746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Polarni dan i polarna noć</a:t>
            </a:r>
            <a:endParaRPr lang="hr-HR" sz="2000" dirty="0"/>
          </a:p>
        </p:txBody>
      </p:sp>
      <p:sp>
        <p:nvSpPr>
          <p:cNvPr id="10" name="Pravokutnik 9"/>
          <p:cNvSpPr/>
          <p:nvPr/>
        </p:nvSpPr>
        <p:spPr>
          <a:xfrm>
            <a:off x="3716031" y="4545750"/>
            <a:ext cx="2448272" cy="5746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Visoke temperature cijele godine</a:t>
            </a:r>
            <a:endParaRPr lang="hr-HR" sz="2000" dirty="0"/>
          </a:p>
        </p:txBody>
      </p:sp>
      <p:sp>
        <p:nvSpPr>
          <p:cNvPr id="11" name="Pravokutnik 10"/>
          <p:cNvSpPr/>
          <p:nvPr/>
        </p:nvSpPr>
        <p:spPr>
          <a:xfrm>
            <a:off x="1043608" y="4545750"/>
            <a:ext cx="2448272" cy="5746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/>
              <a:t>Između obratnice i polarnice na </a:t>
            </a:r>
            <a:r>
              <a:rPr lang="hr-HR" sz="1600" dirty="0" err="1" smtClean="0"/>
              <a:t>sj</a:t>
            </a:r>
            <a:r>
              <a:rPr lang="hr-HR" sz="1600" dirty="0" smtClean="0"/>
              <a:t>. i j. polutci</a:t>
            </a:r>
            <a:endParaRPr lang="hr-HR" sz="1600" dirty="0"/>
          </a:p>
        </p:txBody>
      </p:sp>
      <p:sp>
        <p:nvSpPr>
          <p:cNvPr id="12" name="Pravokutnik 11"/>
          <p:cNvSpPr/>
          <p:nvPr/>
        </p:nvSpPr>
        <p:spPr>
          <a:xfrm>
            <a:off x="1014206" y="3867893"/>
            <a:ext cx="2448272" cy="57468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/>
              <a:t>Između </a:t>
            </a:r>
            <a:r>
              <a:rPr lang="hr-HR" sz="1600" dirty="0" smtClean="0"/>
              <a:t>polarnice i polova na </a:t>
            </a:r>
            <a:r>
              <a:rPr lang="hr-HR" sz="1600" dirty="0" err="1"/>
              <a:t>sj</a:t>
            </a:r>
            <a:r>
              <a:rPr lang="hr-HR" sz="1600" dirty="0"/>
              <a:t>. i j. </a:t>
            </a:r>
            <a:r>
              <a:rPr lang="hr-HR" sz="1600" dirty="0" smtClean="0"/>
              <a:t>polutci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xmlns="" val="15139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95062E-6 L -0.3316 -0.307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0" y="-1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19753E-6 L -0.33247 -0.2762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-1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-0.01424 -0.139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-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2716E-6 L -0.32379 -0.271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-1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82716E-6 L 0.25208 -0.4395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219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95062E-6 L 0.56233 -0.3077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8" y="-15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3568" y="1203598"/>
            <a:ext cx="7772400" cy="1102519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139702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8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5672" y="2112906"/>
            <a:ext cx="42758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1464833"/>
            <a:ext cx="3096344" cy="3000333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1020078" y="1032785"/>
            <a:ext cx="302433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/>
              <a:t>Nagnutost Zemljine osi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5231428" y="1032785"/>
            <a:ext cx="302433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/>
              <a:t>Zemljina ophodnja oko Sunca</a:t>
            </a:r>
            <a:endParaRPr lang="hr-HR" dirty="0"/>
          </a:p>
        </p:txBody>
      </p:sp>
      <p:sp>
        <p:nvSpPr>
          <p:cNvPr id="8" name="Pravokutnik 7"/>
          <p:cNvSpPr/>
          <p:nvPr/>
        </p:nvSpPr>
        <p:spPr>
          <a:xfrm>
            <a:off x="4500647" y="1022921"/>
            <a:ext cx="324036" cy="451776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+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3208410" y="4136198"/>
            <a:ext cx="324036" cy="451776"/>
          </a:xfrm>
          <a:prstGeom prst="rect">
            <a:avLst/>
          </a:prstGeom>
          <a:solidFill>
            <a:schemeClr val="bg1"/>
          </a:solidFill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=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10" name="Pravokutnik 9"/>
          <p:cNvSpPr/>
          <p:nvPr/>
        </p:nvSpPr>
        <p:spPr>
          <a:xfrm>
            <a:off x="3713175" y="4146062"/>
            <a:ext cx="302433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/>
              <a:t>Izmjena godišnjih doba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51444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7360"/>
            <a:ext cx="9144000" cy="4068779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179512" y="4390115"/>
            <a:ext cx="3024336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/>
              <a:t>21. lipnja</a:t>
            </a:r>
            <a:endParaRPr lang="hr-HR" dirty="0"/>
          </a:p>
        </p:txBody>
      </p:sp>
      <p:sp>
        <p:nvSpPr>
          <p:cNvPr id="4" name="Elipsa 3"/>
          <p:cNvSpPr/>
          <p:nvPr/>
        </p:nvSpPr>
        <p:spPr>
          <a:xfrm rot="1466467">
            <a:off x="2869703" y="951348"/>
            <a:ext cx="1434257" cy="48114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3851920" y="643508"/>
            <a:ext cx="5038103" cy="376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/>
              <a:t>Sjeverni pol najviše priklonjen Suncu</a:t>
            </a:r>
            <a:endParaRPr lang="hr-HR" dirty="0"/>
          </a:p>
        </p:txBody>
      </p:sp>
      <p:cxnSp>
        <p:nvCxnSpPr>
          <p:cNvPr id="8" name="Ravni poveznik sa strelicom 7"/>
          <p:cNvCxnSpPr/>
          <p:nvPr/>
        </p:nvCxnSpPr>
        <p:spPr>
          <a:xfrm flipH="1">
            <a:off x="5880277" y="1092923"/>
            <a:ext cx="972000" cy="0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Ravni poveznik sa strelicom 12"/>
          <p:cNvCxnSpPr/>
          <p:nvPr/>
        </p:nvCxnSpPr>
        <p:spPr>
          <a:xfrm flipH="1">
            <a:off x="5867577" y="1864370"/>
            <a:ext cx="972000" cy="0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Ravni poveznik sa strelicom 13"/>
          <p:cNvCxnSpPr/>
          <p:nvPr/>
        </p:nvCxnSpPr>
        <p:spPr>
          <a:xfrm flipH="1">
            <a:off x="5867577" y="2571750"/>
            <a:ext cx="972000" cy="0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Ravni poveznik sa strelicom 14"/>
          <p:cNvCxnSpPr/>
          <p:nvPr/>
        </p:nvCxnSpPr>
        <p:spPr>
          <a:xfrm flipH="1">
            <a:off x="5854877" y="3266430"/>
            <a:ext cx="972000" cy="0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Ravni poveznik sa strelicom 15"/>
          <p:cNvCxnSpPr/>
          <p:nvPr/>
        </p:nvCxnSpPr>
        <p:spPr>
          <a:xfrm flipH="1">
            <a:off x="5880277" y="4116912"/>
            <a:ext cx="972000" cy="0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Pravokutnik 5"/>
          <p:cNvSpPr/>
          <p:nvPr/>
        </p:nvSpPr>
        <p:spPr>
          <a:xfrm>
            <a:off x="5004048" y="3734674"/>
            <a:ext cx="3142591" cy="8102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i="1" dirty="0" smtClean="0"/>
              <a:t>Ljetni suncostaj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17836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7669" y="771550"/>
            <a:ext cx="5502887" cy="437195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98965" y="1300873"/>
            <a:ext cx="1664723" cy="1342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Sunce pada okomito na sjevernu obratnicu</a:t>
            </a:r>
            <a:endParaRPr lang="hr-HR" sz="2000" dirty="0"/>
          </a:p>
        </p:txBody>
      </p:sp>
      <p:sp>
        <p:nvSpPr>
          <p:cNvPr id="5" name="Pravokutnik 4"/>
          <p:cNvSpPr/>
          <p:nvPr/>
        </p:nvSpPr>
        <p:spPr>
          <a:xfrm>
            <a:off x="98965" y="771550"/>
            <a:ext cx="1664723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/>
              <a:t>21. lipnja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98964" y="2751277"/>
            <a:ext cx="1664723" cy="1342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Na sjevernoj polutki dan najdulji, a noć najkraća</a:t>
            </a:r>
            <a:endParaRPr lang="hr-HR" sz="2000" dirty="0"/>
          </a:p>
        </p:txBody>
      </p:sp>
      <p:cxnSp>
        <p:nvCxnSpPr>
          <p:cNvPr id="8" name="Ravni poveznik sa strelicom 7"/>
          <p:cNvCxnSpPr/>
          <p:nvPr/>
        </p:nvCxnSpPr>
        <p:spPr>
          <a:xfrm flipH="1">
            <a:off x="3131840" y="2931790"/>
            <a:ext cx="972000" cy="0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xmlns="" val="41344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7669" y="771550"/>
            <a:ext cx="5502887" cy="437195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98965" y="1275606"/>
            <a:ext cx="1664723" cy="1342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Sunce pada okomito na ekvator</a:t>
            </a:r>
            <a:endParaRPr lang="hr-HR" sz="2000" dirty="0"/>
          </a:p>
        </p:txBody>
      </p:sp>
      <p:sp>
        <p:nvSpPr>
          <p:cNvPr id="5" name="Pravokutnik 4"/>
          <p:cNvSpPr/>
          <p:nvPr/>
        </p:nvSpPr>
        <p:spPr>
          <a:xfrm>
            <a:off x="98965" y="771550"/>
            <a:ext cx="1664723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/>
              <a:t>23. rujna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98964" y="2715766"/>
            <a:ext cx="1664723" cy="8388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Dan i noć su jednako dugi</a:t>
            </a:r>
            <a:endParaRPr lang="hr-HR" sz="2000" dirty="0"/>
          </a:p>
        </p:txBody>
      </p:sp>
      <p:sp>
        <p:nvSpPr>
          <p:cNvPr id="7" name="Pravokutnik 6"/>
          <p:cNvSpPr/>
          <p:nvPr/>
        </p:nvSpPr>
        <p:spPr>
          <a:xfrm>
            <a:off x="98963" y="3677137"/>
            <a:ext cx="1738706" cy="8388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Jesenska ravnodnevnica</a:t>
            </a:r>
            <a:endParaRPr lang="hr-HR" sz="2000" dirty="0"/>
          </a:p>
        </p:txBody>
      </p:sp>
      <p:cxnSp>
        <p:nvCxnSpPr>
          <p:cNvPr id="8" name="Ravni poveznik sa strelicom 7"/>
          <p:cNvCxnSpPr/>
          <p:nvPr/>
        </p:nvCxnSpPr>
        <p:spPr>
          <a:xfrm flipH="1">
            <a:off x="4610100" y="3531735"/>
            <a:ext cx="0" cy="745347"/>
          </a:xfrm>
          <a:prstGeom prst="straightConnector1">
            <a:avLst/>
          </a:prstGeom>
          <a:noFill/>
          <a:ln w="38100" cmpd="sng">
            <a:solidFill>
              <a:srgbClr val="FF0000">
                <a:alpha val="56000"/>
              </a:srgbClr>
            </a:solidFill>
            <a:tailEnd type="triangle"/>
          </a:ln>
          <a:effectLst>
            <a:glow rad="101600">
              <a:schemeClr val="accent2">
                <a:satMod val="175000"/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617720" y="3531735"/>
            <a:ext cx="0" cy="336159"/>
          </a:xfrm>
          <a:prstGeom prst="line">
            <a:avLst/>
          </a:prstGeom>
          <a:noFill/>
          <a:ln w="38100" cmpd="sng">
            <a:solidFill>
              <a:srgbClr val="FF0000">
                <a:alpha val="56000"/>
              </a:srgbClr>
            </a:solidFill>
            <a:tailEnd type="none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xmlns="" val="15117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66426"/>
            <a:ext cx="9144000" cy="3859648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6344801" y="4537914"/>
            <a:ext cx="2219468" cy="482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/>
              <a:t>21. prosinca</a:t>
            </a:r>
            <a:endParaRPr lang="hr-HR" dirty="0"/>
          </a:p>
        </p:txBody>
      </p:sp>
      <p:sp>
        <p:nvSpPr>
          <p:cNvPr id="7" name="Elipsa 6"/>
          <p:cNvSpPr/>
          <p:nvPr/>
        </p:nvSpPr>
        <p:spPr>
          <a:xfrm rot="1582956">
            <a:off x="4798541" y="3984623"/>
            <a:ext cx="1433695" cy="30428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8" name="Ravni poveznik sa strelicom 7"/>
          <p:cNvCxnSpPr/>
          <p:nvPr/>
        </p:nvCxnSpPr>
        <p:spPr>
          <a:xfrm>
            <a:off x="2136428" y="2054994"/>
            <a:ext cx="1123939" cy="0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Ravni poveznik sa strelicom 10"/>
          <p:cNvCxnSpPr/>
          <p:nvPr/>
        </p:nvCxnSpPr>
        <p:spPr>
          <a:xfrm>
            <a:off x="2161828" y="2770850"/>
            <a:ext cx="1123939" cy="0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Ravni poveznik sa strelicom 11"/>
          <p:cNvCxnSpPr/>
          <p:nvPr/>
        </p:nvCxnSpPr>
        <p:spPr>
          <a:xfrm>
            <a:off x="2143639" y="3482454"/>
            <a:ext cx="1123939" cy="0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Ravni poveznik sa strelicom 12"/>
          <p:cNvCxnSpPr/>
          <p:nvPr/>
        </p:nvCxnSpPr>
        <p:spPr>
          <a:xfrm>
            <a:off x="2150341" y="4359250"/>
            <a:ext cx="1123939" cy="0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Pravokutnik 4"/>
          <p:cNvSpPr/>
          <p:nvPr/>
        </p:nvSpPr>
        <p:spPr>
          <a:xfrm>
            <a:off x="666560" y="4135274"/>
            <a:ext cx="3895738" cy="4479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/>
              <a:t>Južni pol najviše priklonjen Suncu</a:t>
            </a:r>
            <a:endParaRPr lang="hr-HR" dirty="0"/>
          </a:p>
        </p:txBody>
      </p:sp>
      <p:cxnSp>
        <p:nvCxnSpPr>
          <p:cNvPr id="14" name="Ravni poveznik sa strelicom 13"/>
          <p:cNvCxnSpPr/>
          <p:nvPr/>
        </p:nvCxnSpPr>
        <p:spPr>
          <a:xfrm>
            <a:off x="2141007" y="1256556"/>
            <a:ext cx="1123939" cy="0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Pravokutnik 5"/>
          <p:cNvSpPr/>
          <p:nvPr/>
        </p:nvSpPr>
        <p:spPr>
          <a:xfrm>
            <a:off x="1043133" y="926365"/>
            <a:ext cx="3142591" cy="8102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i="1" dirty="0" smtClean="0"/>
              <a:t>Zimski suncostaj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xmlns="" val="366360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7669" y="771550"/>
            <a:ext cx="5502887" cy="437195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7390823" y="1362637"/>
            <a:ext cx="1664723" cy="1342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Sunce pada okomito na južnu obratnicu</a:t>
            </a:r>
            <a:endParaRPr lang="hr-HR" sz="2000" dirty="0"/>
          </a:p>
        </p:txBody>
      </p:sp>
      <p:sp>
        <p:nvSpPr>
          <p:cNvPr id="5" name="Pravokutnik 4"/>
          <p:cNvSpPr/>
          <p:nvPr/>
        </p:nvSpPr>
        <p:spPr>
          <a:xfrm>
            <a:off x="7390823" y="833314"/>
            <a:ext cx="1664723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/>
              <a:t>21. prosinca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7390822" y="2813041"/>
            <a:ext cx="1664723" cy="1342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Na južnoj polutki dan najdulji, a noć najkraća.</a:t>
            </a:r>
            <a:endParaRPr lang="hr-HR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-3751143" y="2571750"/>
            <a:ext cx="3709119" cy="283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Ravni poveznik sa strelicom 7"/>
          <p:cNvCxnSpPr/>
          <p:nvPr/>
        </p:nvCxnSpPr>
        <p:spPr>
          <a:xfrm>
            <a:off x="5071297" y="2932361"/>
            <a:ext cx="972216" cy="0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xmlns="" val="16123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69136E-6 L 1.40816 -0.03797 " pathEditMode="relative" rAng="0" ptsTypes="AA">
                                      <p:cBhvr>
                                        <p:cTn id="24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69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7669" y="771550"/>
            <a:ext cx="5502887" cy="437195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7387772" y="1270011"/>
            <a:ext cx="1664723" cy="13428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Sunce pada okomito na ekvator</a:t>
            </a:r>
            <a:endParaRPr lang="hr-HR" sz="2000" dirty="0"/>
          </a:p>
        </p:txBody>
      </p:sp>
      <p:sp>
        <p:nvSpPr>
          <p:cNvPr id="5" name="Pravokutnik 4"/>
          <p:cNvSpPr/>
          <p:nvPr/>
        </p:nvSpPr>
        <p:spPr>
          <a:xfrm>
            <a:off x="7387772" y="765955"/>
            <a:ext cx="1664723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i="1" dirty="0" smtClean="0"/>
              <a:t>21. ožujka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7387771" y="2710171"/>
            <a:ext cx="1664723" cy="8388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Dan i noć su jednako dugi</a:t>
            </a:r>
            <a:endParaRPr lang="hr-HR" sz="2000" dirty="0"/>
          </a:p>
        </p:txBody>
      </p:sp>
      <p:sp>
        <p:nvSpPr>
          <p:cNvPr id="7" name="Pravokutnik 6"/>
          <p:cNvSpPr/>
          <p:nvPr/>
        </p:nvSpPr>
        <p:spPr>
          <a:xfrm>
            <a:off x="7340556" y="3671542"/>
            <a:ext cx="1711938" cy="8388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Proljetna ravnodnevnica</a:t>
            </a:r>
            <a:endParaRPr lang="hr-HR" sz="2000" dirty="0"/>
          </a:p>
        </p:txBody>
      </p:sp>
      <p:cxnSp>
        <p:nvCxnSpPr>
          <p:cNvPr id="9" name="Ravni poveznik sa strelicom 8"/>
          <p:cNvCxnSpPr/>
          <p:nvPr/>
        </p:nvCxnSpPr>
        <p:spPr>
          <a:xfrm flipV="1">
            <a:off x="4616918" y="1707654"/>
            <a:ext cx="0" cy="792000"/>
          </a:xfrm>
          <a:prstGeom prst="straightConnector1">
            <a:avLst/>
          </a:prstGeom>
          <a:noFill/>
          <a:ln w="38100" cmpd="sng">
            <a:solidFill>
              <a:srgbClr val="FF0000"/>
            </a:solidFill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xmlns="" val="58856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565</Words>
  <Application>Microsoft Office PowerPoint</Application>
  <PresentationFormat>On-screen Show (16:9)</PresentationFormat>
  <Paragraphs>112</Paragraphs>
  <Slides>21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Godišnja doba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Toplinski pojasevi</vt:lpstr>
      <vt:lpstr>Toplinski pojasevi</vt:lpstr>
      <vt:lpstr>Toplinski pojasevi</vt:lpstr>
      <vt:lpstr>Ponavljanje</vt:lpstr>
      <vt:lpstr>Označite usporednicu na koju Sunčeve zrake padaju okomito 21. lipnja. Kako se naziva ta usporednica?</vt:lpstr>
      <vt:lpstr>Slide 16</vt:lpstr>
      <vt:lpstr>Ponavljanje</vt:lpstr>
      <vt:lpstr>Ponavljanje</vt:lpstr>
      <vt:lpstr>Ponavljanje</vt:lpstr>
      <vt:lpstr>Pridružite obilježja toplinskih pojaseva s njihovim nazivima.  (klik na obilježje)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27</cp:revision>
  <dcterms:created xsi:type="dcterms:W3CDTF">2019-03-27T12:00:31Z</dcterms:created>
  <dcterms:modified xsi:type="dcterms:W3CDTF">2019-09-19T12:51:31Z</dcterms:modified>
</cp:coreProperties>
</file>